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  <p:embeddedFont>
      <p:font typeface="Maven Pro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Nunito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Nunito-italic.fntdata"/><Relationship Id="rId21" Type="http://schemas.openxmlformats.org/officeDocument/2006/relationships/slide" Target="slides/slide17.xml"/><Relationship Id="rId43" Type="http://schemas.openxmlformats.org/officeDocument/2006/relationships/font" Target="fonts/Nunito-bold.fntdata"/><Relationship Id="rId24" Type="http://schemas.openxmlformats.org/officeDocument/2006/relationships/slide" Target="slides/slide20.xml"/><Relationship Id="rId46" Type="http://schemas.openxmlformats.org/officeDocument/2006/relationships/font" Target="fonts/MavenPro-regular.fntdata"/><Relationship Id="rId23" Type="http://schemas.openxmlformats.org/officeDocument/2006/relationships/slide" Target="slides/slide19.xml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MavenPro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Shape 9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Shape 1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Shape 1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Shape 1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Shape 1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Shape 1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Shape 1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Shape 1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Shape 1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Shape 1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Shape 1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Shape 1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1" cy="1732548"/>
            <a:chOff x="7343003" y="3409675"/>
            <a:chExt cx="1691421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2"/>
              <a:chOff x="7343003" y="4453710"/>
              <a:chExt cx="316800" cy="688512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2" y="0"/>
            <a:ext cx="3814072" cy="3839102"/>
            <a:chOff x="5043502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0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1" y="4099200"/>
            <a:ext cx="9144035" cy="1044300"/>
            <a:chOff x="51" y="4099200"/>
            <a:chExt cx="9144035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8" y="3405"/>
            <a:ext cx="1233214" cy="1384535"/>
            <a:chOff x="146768" y="3405"/>
            <a:chExt cx="1233214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2"/>
              <a:chOff x="1063183" y="3405"/>
              <a:chExt cx="316800" cy="688512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3"/>
              <a:chOff x="604975" y="3405"/>
              <a:chExt cx="316800" cy="1036523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5"/>
              <a:chOff x="146768" y="3405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3" y="2904008"/>
            <a:ext cx="2186147" cy="2239500"/>
            <a:chOff x="6775083" y="2904008"/>
            <a:chExt cx="2186147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0" cy="2601689"/>
            <a:chOff x="6790514" y="1306"/>
            <a:chExt cx="2267450" cy="2601689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4" y="1306"/>
              <a:ext cx="1990500" cy="1990200"/>
              <a:chOff x="7067464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5" y="1807996"/>
              <a:ext cx="795000" cy="795000"/>
              <a:chOff x="8207125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700" cy="548700"/>
              <a:chOff x="6790514" y="118856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youtube.com/watch?v=m5z0aFZgEX8" TargetMode="External"/><Relationship Id="rId4" Type="http://schemas.openxmlformats.org/officeDocument/2006/relationships/image" Target="../media/image1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rive.google.com/file/d/0B0H65VN9eFhbbFloRkFfN3Nwd00/view" TargetMode="External"/><Relationship Id="rId4" Type="http://schemas.openxmlformats.org/officeDocument/2006/relationships/image" Target="../media/image1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abs/1503.04069" TargetMode="External"/><Relationship Id="rId4" Type="http://schemas.openxmlformats.org/officeDocument/2006/relationships/hyperlink" Target="https://arxiv.org/abs/1406.1078" TargetMode="External"/><Relationship Id="rId5" Type="http://schemas.openxmlformats.org/officeDocument/2006/relationships/hyperlink" Target="https://arxiv.org/abs/1705.06368" TargetMode="External"/><Relationship Id="rId6" Type="http://schemas.openxmlformats.org/officeDocument/2006/relationships/hyperlink" Target="https://arxiv.org/abs/1703.01564" TargetMode="External"/><Relationship Id="rId7" Type="http://schemas.openxmlformats.org/officeDocument/2006/relationships/hyperlink" Target="http://www.wildml.com/2015/10/recurrent-neural-network-tutorial-part-4-implementing-a-grulstm-rnn-with-python-and-theano/" TargetMode="External"/><Relationship Id="rId8" Type="http://schemas.openxmlformats.org/officeDocument/2006/relationships/hyperlink" Target="http://colah.github.io/posts/2015-08-Understanding-LSTMs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1602.0517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abs/1602.05179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Recurrent Networks &amp; LSTMs</a:t>
            </a:r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</a:t>
            </a:r>
            <a:r>
              <a:rPr lang="en"/>
              <a:t>onnor Schenck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4125" y="3498998"/>
            <a:ext cx="594750" cy="8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116" y="3405898"/>
            <a:ext cx="594750" cy="8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100" y="3376623"/>
            <a:ext cx="594750" cy="8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50" y="3432093"/>
            <a:ext cx="752400" cy="112858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Find Bilbo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5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20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10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00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/>
          <p:nvPr/>
        </p:nvSpPr>
        <p:spPr>
          <a:xfrm>
            <a:off x="2964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26586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7922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70020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1436600" y="12450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/>
              <a:t>Standard NN</a:t>
            </a:r>
          </a:p>
        </p:txBody>
      </p:sp>
      <p:sp>
        <p:nvSpPr>
          <p:cNvPr id="380" name="Shape 380"/>
          <p:cNvSpPr/>
          <p:nvPr/>
        </p:nvSpPr>
        <p:spPr>
          <a:xfrm>
            <a:off x="232600" y="3643925"/>
            <a:ext cx="528900" cy="74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3160500" y="3557275"/>
            <a:ext cx="387600" cy="58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5103325" y="3329225"/>
            <a:ext cx="752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600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7390075" y="3405900"/>
            <a:ext cx="752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>
                <a:solidFill>
                  <a:srgbClr val="FF0000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4125" y="3498998"/>
            <a:ext cx="594750" cy="8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116" y="3405898"/>
            <a:ext cx="594750" cy="8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100" y="3376623"/>
            <a:ext cx="594750" cy="8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50" y="3432093"/>
            <a:ext cx="752400" cy="112858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Find Bilbo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5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20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10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00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1030700" y="4328000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t=1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303775" y="4357275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t=2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5426350" y="4391100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t=3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7581900" y="4391100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t=4</a:t>
            </a:r>
          </a:p>
        </p:txBody>
      </p:sp>
      <p:sp>
        <p:nvSpPr>
          <p:cNvPr id="401" name="Shape 401"/>
          <p:cNvSpPr/>
          <p:nvPr/>
        </p:nvSpPr>
        <p:spPr>
          <a:xfrm>
            <a:off x="2964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26586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47922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70020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1436600" y="12450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/>
              <a:t>Recurrent </a:t>
            </a:r>
            <a:r>
              <a:rPr lang="en" sz="2400" u="sng"/>
              <a:t>NN</a:t>
            </a:r>
          </a:p>
        </p:txBody>
      </p:sp>
      <p:sp>
        <p:nvSpPr>
          <p:cNvPr id="406" name="Shape 406"/>
          <p:cNvSpPr/>
          <p:nvPr/>
        </p:nvSpPr>
        <p:spPr>
          <a:xfrm>
            <a:off x="232600" y="3643925"/>
            <a:ext cx="528900" cy="74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3160500" y="3557275"/>
            <a:ext cx="387600" cy="58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5638615" y="3638035"/>
            <a:ext cx="387600" cy="58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7772215" y="3656277"/>
            <a:ext cx="387600" cy="58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0" name="Shape 410"/>
          <p:cNvCxnSpPr/>
          <p:nvPr/>
        </p:nvCxnSpPr>
        <p:spPr>
          <a:xfrm>
            <a:off x="3721450" y="3835475"/>
            <a:ext cx="1778700" cy="4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1" name="Shape 411"/>
          <p:cNvSpPr txBox="1"/>
          <p:nvPr/>
        </p:nvSpPr>
        <p:spPr>
          <a:xfrm>
            <a:off x="4195750" y="3550225"/>
            <a:ext cx="1003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Memory</a:t>
            </a:r>
          </a:p>
        </p:txBody>
      </p:sp>
      <p:cxnSp>
        <p:nvCxnSpPr>
          <p:cNvPr id="412" name="Shape 412"/>
          <p:cNvCxnSpPr/>
          <p:nvPr/>
        </p:nvCxnSpPr>
        <p:spPr>
          <a:xfrm>
            <a:off x="6083650" y="3987875"/>
            <a:ext cx="1550700" cy="2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3" name="Shape 413"/>
          <p:cNvSpPr txBox="1"/>
          <p:nvPr/>
        </p:nvSpPr>
        <p:spPr>
          <a:xfrm>
            <a:off x="6481750" y="3658349"/>
            <a:ext cx="1003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Memory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</a:t>
            </a:r>
          </a:p>
        </p:txBody>
      </p:sp>
      <p:grpSp>
        <p:nvGrpSpPr>
          <p:cNvPr id="419" name="Shape 419"/>
          <p:cNvGrpSpPr/>
          <p:nvPr/>
        </p:nvGrpSpPr>
        <p:grpSpPr>
          <a:xfrm>
            <a:off x="422781" y="3670350"/>
            <a:ext cx="1194429" cy="1223206"/>
            <a:chOff x="135950" y="2038600"/>
            <a:chExt cx="2089625" cy="2522074"/>
          </a:xfrm>
        </p:grpSpPr>
        <p:pic>
          <p:nvPicPr>
            <p:cNvPr id="420" name="Shape 4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Shape 4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Shape 422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32600" y="3643925"/>
              <a:ext cx="528900" cy="747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Shape 424"/>
          <p:cNvSpPr txBox="1"/>
          <p:nvPr/>
        </p:nvSpPr>
        <p:spPr>
          <a:xfrm>
            <a:off x="6345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grpSp>
        <p:nvGrpSpPr>
          <p:cNvPr id="425" name="Shape 425"/>
          <p:cNvGrpSpPr/>
          <p:nvPr/>
        </p:nvGrpSpPr>
        <p:grpSpPr>
          <a:xfrm>
            <a:off x="419538" y="1337150"/>
            <a:ext cx="1194429" cy="1223206"/>
            <a:chOff x="135950" y="2038600"/>
            <a:chExt cx="2089625" cy="2522074"/>
          </a:xfrm>
        </p:grpSpPr>
        <p:pic>
          <p:nvPicPr>
            <p:cNvPr id="426" name="Shape 4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Shape 4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Shape 428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9" name="Shape 429"/>
          <p:cNvCxnSpPr>
            <a:stCxn id="428" idx="2"/>
            <a:endCxn id="424" idx="0"/>
          </p:cNvCxnSpPr>
          <p:nvPr/>
        </p:nvCxnSpPr>
        <p:spPr>
          <a:xfrm>
            <a:off x="1062588" y="2478161"/>
            <a:ext cx="3000" cy="35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0" name="Shape 430"/>
          <p:cNvCxnSpPr>
            <a:stCxn id="424" idx="2"/>
            <a:endCxn id="422" idx="0"/>
          </p:cNvCxnSpPr>
          <p:nvPr/>
        </p:nvCxnSpPr>
        <p:spPr>
          <a:xfrm>
            <a:off x="1065600" y="3395837"/>
            <a:ext cx="3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1" name="Shape 431"/>
          <p:cNvSpPr txBox="1"/>
          <p:nvPr/>
        </p:nvSpPr>
        <p:spPr>
          <a:xfrm>
            <a:off x="773257" y="47186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Shape 436"/>
          <p:cNvGrpSpPr/>
          <p:nvPr/>
        </p:nvGrpSpPr>
        <p:grpSpPr>
          <a:xfrm>
            <a:off x="422781" y="3670350"/>
            <a:ext cx="1194429" cy="1223206"/>
            <a:chOff x="135950" y="2038600"/>
            <a:chExt cx="2089625" cy="2522074"/>
          </a:xfrm>
        </p:grpSpPr>
        <p:pic>
          <p:nvPicPr>
            <p:cNvPr id="437" name="Shape 4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Shape 4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Shape 439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32600" y="3643925"/>
              <a:ext cx="528900" cy="747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Shape 441"/>
          <p:cNvGrpSpPr/>
          <p:nvPr/>
        </p:nvGrpSpPr>
        <p:grpSpPr>
          <a:xfrm>
            <a:off x="2876487" y="3706400"/>
            <a:ext cx="1102616" cy="1151099"/>
            <a:chOff x="2658650" y="2038600"/>
            <a:chExt cx="1929000" cy="2373400"/>
          </a:xfrm>
        </p:grpSpPr>
        <p:pic>
          <p:nvPicPr>
            <p:cNvPr id="442" name="Shape 4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3100" y="3376623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Shape 4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02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Shape 444"/>
            <p:cNvSpPr/>
            <p:nvPr/>
          </p:nvSpPr>
          <p:spPr>
            <a:xfrm>
              <a:off x="26586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160500" y="3557275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Shape 446"/>
          <p:cNvSpPr txBox="1"/>
          <p:nvPr/>
        </p:nvSpPr>
        <p:spPr>
          <a:xfrm>
            <a:off x="6345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grpSp>
        <p:nvGrpSpPr>
          <p:cNvPr id="447" name="Shape 447"/>
          <p:cNvGrpSpPr/>
          <p:nvPr/>
        </p:nvGrpSpPr>
        <p:grpSpPr>
          <a:xfrm>
            <a:off x="419538" y="1337150"/>
            <a:ext cx="1194429" cy="1223206"/>
            <a:chOff x="135950" y="2038600"/>
            <a:chExt cx="2089625" cy="2522074"/>
          </a:xfrm>
        </p:grpSpPr>
        <p:pic>
          <p:nvPicPr>
            <p:cNvPr id="448" name="Shape 4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Shape 4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Shape 450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1" name="Shape 451"/>
          <p:cNvCxnSpPr>
            <a:stCxn id="450" idx="2"/>
            <a:endCxn id="446" idx="0"/>
          </p:cNvCxnSpPr>
          <p:nvPr/>
        </p:nvCxnSpPr>
        <p:spPr>
          <a:xfrm>
            <a:off x="1062588" y="2478161"/>
            <a:ext cx="3000" cy="35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2" name="Shape 452"/>
          <p:cNvCxnSpPr>
            <a:stCxn id="446" idx="2"/>
            <a:endCxn id="439" idx="0"/>
          </p:cNvCxnSpPr>
          <p:nvPr/>
        </p:nvCxnSpPr>
        <p:spPr>
          <a:xfrm>
            <a:off x="1065600" y="3395837"/>
            <a:ext cx="3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3" name="Shape 453"/>
          <p:cNvSpPr txBox="1"/>
          <p:nvPr/>
        </p:nvSpPr>
        <p:spPr>
          <a:xfrm>
            <a:off x="29967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grpSp>
        <p:nvGrpSpPr>
          <p:cNvPr id="454" name="Shape 454"/>
          <p:cNvGrpSpPr/>
          <p:nvPr/>
        </p:nvGrpSpPr>
        <p:grpSpPr>
          <a:xfrm>
            <a:off x="2876487" y="1327050"/>
            <a:ext cx="1102616" cy="1151099"/>
            <a:chOff x="2658650" y="2038600"/>
            <a:chExt cx="1929000" cy="2373400"/>
          </a:xfrm>
        </p:grpSpPr>
        <p:pic>
          <p:nvPicPr>
            <p:cNvPr id="455" name="Shape 4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3100" y="3376623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Shape 4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02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Shape 457"/>
            <p:cNvSpPr/>
            <p:nvPr/>
          </p:nvSpPr>
          <p:spPr>
            <a:xfrm>
              <a:off x="26586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8" name="Shape 458"/>
          <p:cNvCxnSpPr>
            <a:stCxn id="457" idx="2"/>
            <a:endCxn id="453" idx="0"/>
          </p:cNvCxnSpPr>
          <p:nvPr/>
        </p:nvCxnSpPr>
        <p:spPr>
          <a:xfrm>
            <a:off x="3427796" y="2468061"/>
            <a:ext cx="0" cy="36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9" name="Shape 459"/>
          <p:cNvCxnSpPr>
            <a:stCxn id="453" idx="2"/>
            <a:endCxn id="444" idx="0"/>
          </p:cNvCxnSpPr>
          <p:nvPr/>
        </p:nvCxnSpPr>
        <p:spPr>
          <a:xfrm>
            <a:off x="3427800" y="3395837"/>
            <a:ext cx="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460" name="Shape 460"/>
          <p:cNvGrpSpPr/>
          <p:nvPr/>
        </p:nvGrpSpPr>
        <p:grpSpPr>
          <a:xfrm>
            <a:off x="2059376" y="2875224"/>
            <a:ext cx="420289" cy="480239"/>
            <a:chOff x="1704889" y="2550250"/>
            <a:chExt cx="1138996" cy="1140982"/>
          </a:xfrm>
        </p:grpSpPr>
        <p:sp>
          <p:nvSpPr>
            <p:cNvPr id="461" name="Shape 461"/>
            <p:cNvSpPr/>
            <p:nvPr/>
          </p:nvSpPr>
          <p:spPr>
            <a:xfrm>
              <a:off x="1741385" y="255025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04889" y="3328832"/>
              <a:ext cx="302400" cy="362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63" name="Shape 463"/>
          <p:cNvCxnSpPr>
            <a:stCxn id="446" idx="3"/>
            <a:endCxn id="461" idx="1"/>
          </p:cNvCxnSpPr>
          <p:nvPr/>
        </p:nvCxnSpPr>
        <p:spPr>
          <a:xfrm>
            <a:off x="1496700" y="3115337"/>
            <a:ext cx="5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4" name="Shape 464"/>
          <p:cNvCxnSpPr>
            <a:stCxn id="461" idx="3"/>
            <a:endCxn id="453" idx="1"/>
          </p:cNvCxnSpPr>
          <p:nvPr/>
        </p:nvCxnSpPr>
        <p:spPr>
          <a:xfrm>
            <a:off x="2479666" y="3115326"/>
            <a:ext cx="51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5" name="Shape 465"/>
          <p:cNvSpPr txBox="1"/>
          <p:nvPr/>
        </p:nvSpPr>
        <p:spPr>
          <a:xfrm>
            <a:off x="773257" y="47186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t=1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3104017" y="4747889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t=2</a:t>
            </a:r>
          </a:p>
        </p:txBody>
      </p:sp>
      <p:sp>
        <p:nvSpPr>
          <p:cNvPr id="467" name="Shape 4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</a:t>
            </a:r>
          </a:p>
        </p:txBody>
      </p:sp>
      <p:grpSp>
        <p:nvGrpSpPr>
          <p:cNvPr id="473" name="Shape 473"/>
          <p:cNvGrpSpPr/>
          <p:nvPr/>
        </p:nvGrpSpPr>
        <p:grpSpPr>
          <a:xfrm>
            <a:off x="422781" y="3670350"/>
            <a:ext cx="1194429" cy="1223206"/>
            <a:chOff x="135950" y="2038600"/>
            <a:chExt cx="2089625" cy="2522074"/>
          </a:xfrm>
        </p:grpSpPr>
        <p:pic>
          <p:nvPicPr>
            <p:cNvPr id="474" name="Shape 4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Shape 4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Shape 476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32600" y="3643925"/>
              <a:ext cx="528900" cy="747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Shape 478"/>
          <p:cNvGrpSpPr/>
          <p:nvPr/>
        </p:nvGrpSpPr>
        <p:grpSpPr>
          <a:xfrm>
            <a:off x="2876487" y="3706400"/>
            <a:ext cx="1102616" cy="1151099"/>
            <a:chOff x="2658650" y="2038600"/>
            <a:chExt cx="1929000" cy="2373400"/>
          </a:xfrm>
        </p:grpSpPr>
        <p:pic>
          <p:nvPicPr>
            <p:cNvPr id="479" name="Shape 4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3100" y="3376623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Shape 4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02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Shape 481"/>
            <p:cNvSpPr/>
            <p:nvPr/>
          </p:nvSpPr>
          <p:spPr>
            <a:xfrm>
              <a:off x="26586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3160500" y="3557275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Shape 483"/>
          <p:cNvGrpSpPr/>
          <p:nvPr/>
        </p:nvGrpSpPr>
        <p:grpSpPr>
          <a:xfrm>
            <a:off x="5391091" y="3706400"/>
            <a:ext cx="1102616" cy="1151099"/>
            <a:chOff x="4792250" y="2038600"/>
            <a:chExt cx="1929000" cy="2373400"/>
          </a:xfrm>
        </p:grpSpPr>
        <p:pic>
          <p:nvPicPr>
            <p:cNvPr id="484" name="Shape 4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3116" y="34058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Shape 4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61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Shape 486"/>
            <p:cNvSpPr/>
            <p:nvPr/>
          </p:nvSpPr>
          <p:spPr>
            <a:xfrm>
              <a:off x="47922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5638615" y="3638035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Shape 488"/>
          <p:cNvGrpSpPr/>
          <p:nvPr/>
        </p:nvGrpSpPr>
        <p:grpSpPr>
          <a:xfrm>
            <a:off x="7760637" y="3706400"/>
            <a:ext cx="1102616" cy="1151099"/>
            <a:chOff x="7002050" y="2038600"/>
            <a:chExt cx="1929000" cy="2373400"/>
          </a:xfrm>
        </p:grpSpPr>
        <p:pic>
          <p:nvPicPr>
            <p:cNvPr id="489" name="Shape 4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4125" y="34989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Shape 4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0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Shape 491"/>
            <p:cNvSpPr/>
            <p:nvPr/>
          </p:nvSpPr>
          <p:spPr>
            <a:xfrm>
              <a:off x="70020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7772215" y="3656277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Shape 493"/>
          <p:cNvSpPr txBox="1"/>
          <p:nvPr/>
        </p:nvSpPr>
        <p:spPr>
          <a:xfrm>
            <a:off x="6345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grpSp>
        <p:nvGrpSpPr>
          <p:cNvPr id="494" name="Shape 494"/>
          <p:cNvGrpSpPr/>
          <p:nvPr/>
        </p:nvGrpSpPr>
        <p:grpSpPr>
          <a:xfrm>
            <a:off x="419538" y="1337150"/>
            <a:ext cx="1194429" cy="1223206"/>
            <a:chOff x="135950" y="2038600"/>
            <a:chExt cx="2089625" cy="2522074"/>
          </a:xfrm>
        </p:grpSpPr>
        <p:pic>
          <p:nvPicPr>
            <p:cNvPr id="495" name="Shape 4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Shape 4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Shape 497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8" name="Shape 498"/>
          <p:cNvCxnSpPr>
            <a:stCxn id="497" idx="2"/>
            <a:endCxn id="493" idx="0"/>
          </p:cNvCxnSpPr>
          <p:nvPr/>
        </p:nvCxnSpPr>
        <p:spPr>
          <a:xfrm>
            <a:off x="1062588" y="2478161"/>
            <a:ext cx="3000" cy="35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9" name="Shape 499"/>
          <p:cNvCxnSpPr>
            <a:stCxn id="493" idx="2"/>
            <a:endCxn id="476" idx="0"/>
          </p:cNvCxnSpPr>
          <p:nvPr/>
        </p:nvCxnSpPr>
        <p:spPr>
          <a:xfrm>
            <a:off x="1065600" y="3395837"/>
            <a:ext cx="3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0" name="Shape 500"/>
          <p:cNvSpPr txBox="1"/>
          <p:nvPr/>
        </p:nvSpPr>
        <p:spPr>
          <a:xfrm>
            <a:off x="29967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55113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78735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grpSp>
        <p:nvGrpSpPr>
          <p:cNvPr id="503" name="Shape 503"/>
          <p:cNvGrpSpPr/>
          <p:nvPr/>
        </p:nvGrpSpPr>
        <p:grpSpPr>
          <a:xfrm>
            <a:off x="2876487" y="1327050"/>
            <a:ext cx="1102616" cy="1151099"/>
            <a:chOff x="2658650" y="2038600"/>
            <a:chExt cx="1929000" cy="2373400"/>
          </a:xfrm>
        </p:grpSpPr>
        <p:pic>
          <p:nvPicPr>
            <p:cNvPr id="504" name="Shape 5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3100" y="3376623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Shape 5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02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Shape 506"/>
            <p:cNvSpPr/>
            <p:nvPr/>
          </p:nvSpPr>
          <p:spPr>
            <a:xfrm>
              <a:off x="26586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7" name="Shape 507"/>
          <p:cNvCxnSpPr>
            <a:stCxn id="506" idx="2"/>
            <a:endCxn id="500" idx="0"/>
          </p:cNvCxnSpPr>
          <p:nvPr/>
        </p:nvCxnSpPr>
        <p:spPr>
          <a:xfrm>
            <a:off x="3427796" y="2468061"/>
            <a:ext cx="0" cy="36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8" name="Shape 508"/>
          <p:cNvCxnSpPr>
            <a:stCxn id="500" idx="2"/>
            <a:endCxn id="481" idx="0"/>
          </p:cNvCxnSpPr>
          <p:nvPr/>
        </p:nvCxnSpPr>
        <p:spPr>
          <a:xfrm>
            <a:off x="3427800" y="3395837"/>
            <a:ext cx="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09" name="Shape 509"/>
          <p:cNvGrpSpPr/>
          <p:nvPr/>
        </p:nvGrpSpPr>
        <p:grpSpPr>
          <a:xfrm>
            <a:off x="5391091" y="1409250"/>
            <a:ext cx="1102616" cy="1151099"/>
            <a:chOff x="4792250" y="2038600"/>
            <a:chExt cx="1929000" cy="2373400"/>
          </a:xfrm>
        </p:grpSpPr>
        <p:pic>
          <p:nvPicPr>
            <p:cNvPr id="510" name="Shape 5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3116" y="34058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Shape 5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61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Shape 512"/>
            <p:cNvSpPr/>
            <p:nvPr/>
          </p:nvSpPr>
          <p:spPr>
            <a:xfrm>
              <a:off x="47922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Shape 513"/>
          <p:cNvGrpSpPr/>
          <p:nvPr/>
        </p:nvGrpSpPr>
        <p:grpSpPr>
          <a:xfrm>
            <a:off x="7753287" y="1409250"/>
            <a:ext cx="1102616" cy="1151099"/>
            <a:chOff x="7002050" y="2038600"/>
            <a:chExt cx="1929000" cy="2373400"/>
          </a:xfrm>
        </p:grpSpPr>
        <p:pic>
          <p:nvPicPr>
            <p:cNvPr id="514" name="Shape 5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4125" y="34989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Shape 5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0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Shape 516"/>
            <p:cNvSpPr/>
            <p:nvPr/>
          </p:nvSpPr>
          <p:spPr>
            <a:xfrm>
              <a:off x="70020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7" name="Shape 517"/>
          <p:cNvCxnSpPr>
            <a:stCxn id="512" idx="2"/>
            <a:endCxn id="501" idx="0"/>
          </p:cNvCxnSpPr>
          <p:nvPr/>
        </p:nvCxnSpPr>
        <p:spPr>
          <a:xfrm>
            <a:off x="5942399" y="2550261"/>
            <a:ext cx="0" cy="28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8" name="Shape 518"/>
          <p:cNvCxnSpPr>
            <a:stCxn id="501" idx="2"/>
            <a:endCxn id="486" idx="0"/>
          </p:cNvCxnSpPr>
          <p:nvPr/>
        </p:nvCxnSpPr>
        <p:spPr>
          <a:xfrm>
            <a:off x="5942400" y="3395837"/>
            <a:ext cx="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9" name="Shape 519"/>
          <p:cNvCxnSpPr>
            <a:stCxn id="516" idx="2"/>
            <a:endCxn id="502" idx="0"/>
          </p:cNvCxnSpPr>
          <p:nvPr/>
        </p:nvCxnSpPr>
        <p:spPr>
          <a:xfrm>
            <a:off x="8304596" y="2550261"/>
            <a:ext cx="0" cy="28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0" name="Shape 520"/>
          <p:cNvCxnSpPr>
            <a:stCxn id="502" idx="2"/>
            <a:endCxn id="491" idx="0"/>
          </p:cNvCxnSpPr>
          <p:nvPr/>
        </p:nvCxnSpPr>
        <p:spPr>
          <a:xfrm>
            <a:off x="8304600" y="3395837"/>
            <a:ext cx="720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21" name="Shape 521"/>
          <p:cNvGrpSpPr/>
          <p:nvPr/>
        </p:nvGrpSpPr>
        <p:grpSpPr>
          <a:xfrm>
            <a:off x="2059376" y="2875224"/>
            <a:ext cx="420289" cy="480239"/>
            <a:chOff x="1704889" y="2550250"/>
            <a:chExt cx="1138996" cy="1140982"/>
          </a:xfrm>
        </p:grpSpPr>
        <p:sp>
          <p:nvSpPr>
            <p:cNvPr id="522" name="Shape 522"/>
            <p:cNvSpPr/>
            <p:nvPr/>
          </p:nvSpPr>
          <p:spPr>
            <a:xfrm>
              <a:off x="1741385" y="255025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704889" y="3328832"/>
              <a:ext cx="302400" cy="362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24" name="Shape 524"/>
          <p:cNvCxnSpPr>
            <a:stCxn id="493" idx="3"/>
            <a:endCxn id="522" idx="1"/>
          </p:cNvCxnSpPr>
          <p:nvPr/>
        </p:nvCxnSpPr>
        <p:spPr>
          <a:xfrm>
            <a:off x="1496700" y="3115337"/>
            <a:ext cx="5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5" name="Shape 525"/>
          <p:cNvCxnSpPr>
            <a:stCxn id="522" idx="3"/>
            <a:endCxn id="500" idx="1"/>
          </p:cNvCxnSpPr>
          <p:nvPr/>
        </p:nvCxnSpPr>
        <p:spPr>
          <a:xfrm>
            <a:off x="2479666" y="3115326"/>
            <a:ext cx="51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26" name="Shape 526"/>
          <p:cNvGrpSpPr/>
          <p:nvPr/>
        </p:nvGrpSpPr>
        <p:grpSpPr>
          <a:xfrm>
            <a:off x="4538190" y="2875234"/>
            <a:ext cx="420273" cy="480204"/>
            <a:chOff x="4192425" y="2478150"/>
            <a:chExt cx="1102500" cy="1140900"/>
          </a:xfrm>
        </p:grpSpPr>
        <p:sp>
          <p:nvSpPr>
            <p:cNvPr id="527" name="Shape 527"/>
            <p:cNvSpPr/>
            <p:nvPr/>
          </p:nvSpPr>
          <p:spPr>
            <a:xfrm>
              <a:off x="4192425" y="247815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4479282" y="3214707"/>
              <a:ext cx="221700" cy="28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29" name="Shape 529"/>
          <p:cNvCxnSpPr>
            <a:stCxn id="500" idx="3"/>
            <a:endCxn id="527" idx="1"/>
          </p:cNvCxnSpPr>
          <p:nvPr/>
        </p:nvCxnSpPr>
        <p:spPr>
          <a:xfrm>
            <a:off x="3858900" y="3115337"/>
            <a:ext cx="6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0" name="Shape 530"/>
          <p:cNvCxnSpPr>
            <a:stCxn id="527" idx="3"/>
            <a:endCxn id="501" idx="1"/>
          </p:cNvCxnSpPr>
          <p:nvPr/>
        </p:nvCxnSpPr>
        <p:spPr>
          <a:xfrm>
            <a:off x="4958463" y="3115337"/>
            <a:ext cx="55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31" name="Shape 531"/>
          <p:cNvGrpSpPr/>
          <p:nvPr/>
        </p:nvGrpSpPr>
        <p:grpSpPr>
          <a:xfrm>
            <a:off x="6940826" y="2885753"/>
            <a:ext cx="420272" cy="469366"/>
            <a:chOff x="6572191" y="2539800"/>
            <a:chExt cx="1102500" cy="1140900"/>
          </a:xfrm>
        </p:grpSpPr>
        <p:sp>
          <p:nvSpPr>
            <p:cNvPr id="532" name="Shape 532"/>
            <p:cNvSpPr/>
            <p:nvPr/>
          </p:nvSpPr>
          <p:spPr>
            <a:xfrm>
              <a:off x="6572191" y="253980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7055973" y="3315526"/>
              <a:ext cx="221700" cy="28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34" name="Shape 534"/>
          <p:cNvCxnSpPr>
            <a:stCxn id="501" idx="3"/>
            <a:endCxn id="532" idx="1"/>
          </p:cNvCxnSpPr>
          <p:nvPr/>
        </p:nvCxnSpPr>
        <p:spPr>
          <a:xfrm>
            <a:off x="6373500" y="3115337"/>
            <a:ext cx="567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5" name="Shape 535"/>
          <p:cNvCxnSpPr>
            <a:stCxn id="532" idx="3"/>
            <a:endCxn id="502" idx="1"/>
          </p:cNvCxnSpPr>
          <p:nvPr/>
        </p:nvCxnSpPr>
        <p:spPr>
          <a:xfrm flipH="1" rot="10800000">
            <a:off x="7361099" y="3115336"/>
            <a:ext cx="5124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6" name="Shape 536"/>
          <p:cNvSpPr txBox="1"/>
          <p:nvPr/>
        </p:nvSpPr>
        <p:spPr>
          <a:xfrm>
            <a:off x="773257" y="47186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t=1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3104017" y="4747889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5607592" y="47817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t=3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7953998" y="47817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</a:t>
            </a:r>
          </a:p>
        </p:txBody>
      </p:sp>
      <p:grpSp>
        <p:nvGrpSpPr>
          <p:cNvPr id="545" name="Shape 545"/>
          <p:cNvGrpSpPr/>
          <p:nvPr/>
        </p:nvGrpSpPr>
        <p:grpSpPr>
          <a:xfrm>
            <a:off x="422781" y="3670350"/>
            <a:ext cx="1194429" cy="1223206"/>
            <a:chOff x="135950" y="2038600"/>
            <a:chExt cx="2089625" cy="2522074"/>
          </a:xfrm>
        </p:grpSpPr>
        <p:pic>
          <p:nvPicPr>
            <p:cNvPr id="546" name="Shape 5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Shape 5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" name="Shape 548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232600" y="3643925"/>
              <a:ext cx="528900" cy="747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Shape 550"/>
          <p:cNvGrpSpPr/>
          <p:nvPr/>
        </p:nvGrpSpPr>
        <p:grpSpPr>
          <a:xfrm>
            <a:off x="2876487" y="3706400"/>
            <a:ext cx="1102616" cy="1151099"/>
            <a:chOff x="2658650" y="2038600"/>
            <a:chExt cx="1929000" cy="2373400"/>
          </a:xfrm>
        </p:grpSpPr>
        <p:pic>
          <p:nvPicPr>
            <p:cNvPr id="551" name="Shape 5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3100" y="3376623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Shape 5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02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Shape 553"/>
            <p:cNvSpPr/>
            <p:nvPr/>
          </p:nvSpPr>
          <p:spPr>
            <a:xfrm>
              <a:off x="26586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3160500" y="3557275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Shape 555"/>
          <p:cNvGrpSpPr/>
          <p:nvPr/>
        </p:nvGrpSpPr>
        <p:grpSpPr>
          <a:xfrm>
            <a:off x="5391091" y="3706400"/>
            <a:ext cx="1102616" cy="1151099"/>
            <a:chOff x="4792250" y="2038600"/>
            <a:chExt cx="1929000" cy="2373400"/>
          </a:xfrm>
        </p:grpSpPr>
        <p:pic>
          <p:nvPicPr>
            <p:cNvPr id="556" name="Shape 5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3116" y="34058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Shape 5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61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Shape 558"/>
            <p:cNvSpPr/>
            <p:nvPr/>
          </p:nvSpPr>
          <p:spPr>
            <a:xfrm>
              <a:off x="47922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638615" y="3638035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Shape 560"/>
          <p:cNvGrpSpPr/>
          <p:nvPr/>
        </p:nvGrpSpPr>
        <p:grpSpPr>
          <a:xfrm>
            <a:off x="7760637" y="3706400"/>
            <a:ext cx="1102616" cy="1151099"/>
            <a:chOff x="7002050" y="2038600"/>
            <a:chExt cx="1929000" cy="2373400"/>
          </a:xfrm>
        </p:grpSpPr>
        <p:pic>
          <p:nvPicPr>
            <p:cNvPr id="561" name="Shape 5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4125" y="34989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Shape 5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0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Shape 563"/>
            <p:cNvSpPr/>
            <p:nvPr/>
          </p:nvSpPr>
          <p:spPr>
            <a:xfrm>
              <a:off x="70020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7772215" y="3656277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Shape 565"/>
          <p:cNvSpPr txBox="1"/>
          <p:nvPr/>
        </p:nvSpPr>
        <p:spPr>
          <a:xfrm>
            <a:off x="6345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grpSp>
        <p:nvGrpSpPr>
          <p:cNvPr id="566" name="Shape 566"/>
          <p:cNvGrpSpPr/>
          <p:nvPr/>
        </p:nvGrpSpPr>
        <p:grpSpPr>
          <a:xfrm>
            <a:off x="419538" y="1337150"/>
            <a:ext cx="1194429" cy="1223206"/>
            <a:chOff x="135950" y="2038600"/>
            <a:chExt cx="2089625" cy="2522074"/>
          </a:xfrm>
        </p:grpSpPr>
        <p:pic>
          <p:nvPicPr>
            <p:cNvPr id="567" name="Shape 5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Shape 5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Shape 569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0" name="Shape 570"/>
          <p:cNvCxnSpPr>
            <a:stCxn id="569" idx="2"/>
            <a:endCxn id="565" idx="0"/>
          </p:cNvCxnSpPr>
          <p:nvPr/>
        </p:nvCxnSpPr>
        <p:spPr>
          <a:xfrm>
            <a:off x="1062588" y="2478161"/>
            <a:ext cx="3000" cy="35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1" name="Shape 571"/>
          <p:cNvCxnSpPr>
            <a:stCxn id="565" idx="2"/>
            <a:endCxn id="548" idx="0"/>
          </p:cNvCxnSpPr>
          <p:nvPr/>
        </p:nvCxnSpPr>
        <p:spPr>
          <a:xfrm>
            <a:off x="1065600" y="3395837"/>
            <a:ext cx="3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2" name="Shape 572"/>
          <p:cNvSpPr txBox="1"/>
          <p:nvPr/>
        </p:nvSpPr>
        <p:spPr>
          <a:xfrm>
            <a:off x="29967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55113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78735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grpSp>
        <p:nvGrpSpPr>
          <p:cNvPr id="575" name="Shape 575"/>
          <p:cNvGrpSpPr/>
          <p:nvPr/>
        </p:nvGrpSpPr>
        <p:grpSpPr>
          <a:xfrm>
            <a:off x="2876487" y="1327050"/>
            <a:ext cx="1102616" cy="1151099"/>
            <a:chOff x="2658650" y="2038600"/>
            <a:chExt cx="1929000" cy="2373400"/>
          </a:xfrm>
        </p:grpSpPr>
        <p:pic>
          <p:nvPicPr>
            <p:cNvPr id="576" name="Shape 5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3100" y="3376623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Shape 5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02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Shape 578"/>
            <p:cNvSpPr/>
            <p:nvPr/>
          </p:nvSpPr>
          <p:spPr>
            <a:xfrm>
              <a:off x="26586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9" name="Shape 579"/>
          <p:cNvCxnSpPr>
            <a:stCxn id="578" idx="2"/>
            <a:endCxn id="572" idx="0"/>
          </p:cNvCxnSpPr>
          <p:nvPr/>
        </p:nvCxnSpPr>
        <p:spPr>
          <a:xfrm>
            <a:off x="3427796" y="2468061"/>
            <a:ext cx="0" cy="36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0" name="Shape 580"/>
          <p:cNvCxnSpPr>
            <a:stCxn id="572" idx="2"/>
            <a:endCxn id="553" idx="0"/>
          </p:cNvCxnSpPr>
          <p:nvPr/>
        </p:nvCxnSpPr>
        <p:spPr>
          <a:xfrm>
            <a:off x="3427800" y="3395837"/>
            <a:ext cx="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81" name="Shape 581"/>
          <p:cNvGrpSpPr/>
          <p:nvPr/>
        </p:nvGrpSpPr>
        <p:grpSpPr>
          <a:xfrm>
            <a:off x="5391091" y="1409250"/>
            <a:ext cx="1102616" cy="1151099"/>
            <a:chOff x="4792250" y="2038600"/>
            <a:chExt cx="1929000" cy="2373400"/>
          </a:xfrm>
        </p:grpSpPr>
        <p:pic>
          <p:nvPicPr>
            <p:cNvPr id="582" name="Shape 5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3116" y="34058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Shape 5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61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Shape 584"/>
            <p:cNvSpPr/>
            <p:nvPr/>
          </p:nvSpPr>
          <p:spPr>
            <a:xfrm>
              <a:off x="47922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Shape 585"/>
          <p:cNvGrpSpPr/>
          <p:nvPr/>
        </p:nvGrpSpPr>
        <p:grpSpPr>
          <a:xfrm>
            <a:off x="7753287" y="1409250"/>
            <a:ext cx="1102616" cy="1151099"/>
            <a:chOff x="7002050" y="2038600"/>
            <a:chExt cx="1929000" cy="2373400"/>
          </a:xfrm>
        </p:grpSpPr>
        <p:pic>
          <p:nvPicPr>
            <p:cNvPr id="586" name="Shape 5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4125" y="34989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Shape 5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0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Shape 588"/>
            <p:cNvSpPr/>
            <p:nvPr/>
          </p:nvSpPr>
          <p:spPr>
            <a:xfrm>
              <a:off x="70020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9" name="Shape 589"/>
          <p:cNvCxnSpPr>
            <a:stCxn id="584" idx="2"/>
            <a:endCxn id="573" idx="0"/>
          </p:cNvCxnSpPr>
          <p:nvPr/>
        </p:nvCxnSpPr>
        <p:spPr>
          <a:xfrm>
            <a:off x="5942399" y="2550261"/>
            <a:ext cx="0" cy="28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0" name="Shape 590"/>
          <p:cNvCxnSpPr>
            <a:stCxn id="573" idx="2"/>
            <a:endCxn id="558" idx="0"/>
          </p:cNvCxnSpPr>
          <p:nvPr/>
        </p:nvCxnSpPr>
        <p:spPr>
          <a:xfrm>
            <a:off x="5942400" y="3395837"/>
            <a:ext cx="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1" name="Shape 591"/>
          <p:cNvCxnSpPr>
            <a:stCxn id="588" idx="2"/>
            <a:endCxn id="574" idx="0"/>
          </p:cNvCxnSpPr>
          <p:nvPr/>
        </p:nvCxnSpPr>
        <p:spPr>
          <a:xfrm>
            <a:off x="8304596" y="2550261"/>
            <a:ext cx="0" cy="28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2" name="Shape 592"/>
          <p:cNvCxnSpPr>
            <a:stCxn id="574" idx="2"/>
            <a:endCxn id="563" idx="0"/>
          </p:cNvCxnSpPr>
          <p:nvPr/>
        </p:nvCxnSpPr>
        <p:spPr>
          <a:xfrm>
            <a:off x="8304600" y="3395837"/>
            <a:ext cx="720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93" name="Shape 593"/>
          <p:cNvGrpSpPr/>
          <p:nvPr/>
        </p:nvGrpSpPr>
        <p:grpSpPr>
          <a:xfrm>
            <a:off x="2059376" y="2875224"/>
            <a:ext cx="420289" cy="480239"/>
            <a:chOff x="1704889" y="2550250"/>
            <a:chExt cx="1138996" cy="1140982"/>
          </a:xfrm>
        </p:grpSpPr>
        <p:sp>
          <p:nvSpPr>
            <p:cNvPr id="594" name="Shape 594"/>
            <p:cNvSpPr/>
            <p:nvPr/>
          </p:nvSpPr>
          <p:spPr>
            <a:xfrm>
              <a:off x="1741385" y="255025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704889" y="3328832"/>
              <a:ext cx="302400" cy="362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6" name="Shape 596"/>
          <p:cNvCxnSpPr>
            <a:stCxn id="565" idx="3"/>
            <a:endCxn id="594" idx="1"/>
          </p:cNvCxnSpPr>
          <p:nvPr/>
        </p:nvCxnSpPr>
        <p:spPr>
          <a:xfrm>
            <a:off x="1496700" y="3115337"/>
            <a:ext cx="5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7" name="Shape 597"/>
          <p:cNvCxnSpPr>
            <a:stCxn id="594" idx="3"/>
            <a:endCxn id="572" idx="1"/>
          </p:cNvCxnSpPr>
          <p:nvPr/>
        </p:nvCxnSpPr>
        <p:spPr>
          <a:xfrm>
            <a:off x="2479666" y="3115326"/>
            <a:ext cx="51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98" name="Shape 598"/>
          <p:cNvGrpSpPr/>
          <p:nvPr/>
        </p:nvGrpSpPr>
        <p:grpSpPr>
          <a:xfrm>
            <a:off x="4538190" y="2875234"/>
            <a:ext cx="420273" cy="480204"/>
            <a:chOff x="4192425" y="2478150"/>
            <a:chExt cx="1102500" cy="1140900"/>
          </a:xfrm>
        </p:grpSpPr>
        <p:sp>
          <p:nvSpPr>
            <p:cNvPr id="599" name="Shape 599"/>
            <p:cNvSpPr/>
            <p:nvPr/>
          </p:nvSpPr>
          <p:spPr>
            <a:xfrm>
              <a:off x="4192425" y="247815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479282" y="3214707"/>
              <a:ext cx="221700" cy="28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1" name="Shape 601"/>
          <p:cNvCxnSpPr>
            <a:stCxn id="572" idx="3"/>
            <a:endCxn id="599" idx="1"/>
          </p:cNvCxnSpPr>
          <p:nvPr/>
        </p:nvCxnSpPr>
        <p:spPr>
          <a:xfrm>
            <a:off x="3858900" y="3115337"/>
            <a:ext cx="6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2" name="Shape 602"/>
          <p:cNvCxnSpPr>
            <a:stCxn id="599" idx="3"/>
            <a:endCxn id="573" idx="1"/>
          </p:cNvCxnSpPr>
          <p:nvPr/>
        </p:nvCxnSpPr>
        <p:spPr>
          <a:xfrm>
            <a:off x="4958463" y="3115337"/>
            <a:ext cx="55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03" name="Shape 603"/>
          <p:cNvGrpSpPr/>
          <p:nvPr/>
        </p:nvGrpSpPr>
        <p:grpSpPr>
          <a:xfrm>
            <a:off x="6940826" y="2885753"/>
            <a:ext cx="420272" cy="469366"/>
            <a:chOff x="6572191" y="2539800"/>
            <a:chExt cx="1102500" cy="1140900"/>
          </a:xfrm>
        </p:grpSpPr>
        <p:sp>
          <p:nvSpPr>
            <p:cNvPr id="604" name="Shape 604"/>
            <p:cNvSpPr/>
            <p:nvPr/>
          </p:nvSpPr>
          <p:spPr>
            <a:xfrm>
              <a:off x="6572191" y="253980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7055973" y="3315526"/>
              <a:ext cx="221700" cy="28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6" name="Shape 606"/>
          <p:cNvCxnSpPr>
            <a:stCxn id="573" idx="3"/>
            <a:endCxn id="604" idx="1"/>
          </p:cNvCxnSpPr>
          <p:nvPr/>
        </p:nvCxnSpPr>
        <p:spPr>
          <a:xfrm>
            <a:off x="6373500" y="3115337"/>
            <a:ext cx="567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7" name="Shape 607"/>
          <p:cNvCxnSpPr>
            <a:stCxn id="604" idx="3"/>
            <a:endCxn id="574" idx="1"/>
          </p:cNvCxnSpPr>
          <p:nvPr/>
        </p:nvCxnSpPr>
        <p:spPr>
          <a:xfrm flipH="1" rot="10800000">
            <a:off x="7361099" y="3115336"/>
            <a:ext cx="5124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8" name="Shape 608"/>
          <p:cNvSpPr txBox="1"/>
          <p:nvPr/>
        </p:nvSpPr>
        <p:spPr>
          <a:xfrm>
            <a:off x="773257" y="47186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t=1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104017" y="4747889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t=2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5607592" y="47817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t=3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7953998" y="47817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t=4</a:t>
            </a:r>
          </a:p>
        </p:txBody>
      </p:sp>
      <p:cxnSp>
        <p:nvCxnSpPr>
          <p:cNvPr id="612" name="Shape 612"/>
          <p:cNvCxnSpPr/>
          <p:nvPr/>
        </p:nvCxnSpPr>
        <p:spPr>
          <a:xfrm rot="10800000">
            <a:off x="17497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3" name="Shape 613"/>
          <p:cNvCxnSpPr/>
          <p:nvPr/>
        </p:nvCxnSpPr>
        <p:spPr>
          <a:xfrm rot="10800000">
            <a:off x="17449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4" name="Shape 614"/>
          <p:cNvSpPr txBox="1"/>
          <p:nvPr/>
        </p:nvSpPr>
        <p:spPr>
          <a:xfrm>
            <a:off x="17319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17319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616" name="Shape 616"/>
          <p:cNvCxnSpPr/>
          <p:nvPr/>
        </p:nvCxnSpPr>
        <p:spPr>
          <a:xfrm rot="10800000">
            <a:off x="41119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7" name="Shape 617"/>
          <p:cNvCxnSpPr/>
          <p:nvPr/>
        </p:nvCxnSpPr>
        <p:spPr>
          <a:xfrm rot="10800000">
            <a:off x="41071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8" name="Shape 618"/>
          <p:cNvSpPr txBox="1"/>
          <p:nvPr/>
        </p:nvSpPr>
        <p:spPr>
          <a:xfrm>
            <a:off x="40941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40941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620" name="Shape 620"/>
          <p:cNvCxnSpPr/>
          <p:nvPr/>
        </p:nvCxnSpPr>
        <p:spPr>
          <a:xfrm rot="10800000">
            <a:off x="66265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1" name="Shape 621"/>
          <p:cNvCxnSpPr/>
          <p:nvPr/>
        </p:nvCxnSpPr>
        <p:spPr>
          <a:xfrm rot="10800000">
            <a:off x="66217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2" name="Shape 622"/>
          <p:cNvSpPr txBox="1"/>
          <p:nvPr/>
        </p:nvSpPr>
        <p:spPr>
          <a:xfrm>
            <a:off x="66087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66087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624" name="Shape 624"/>
          <p:cNvCxnSpPr/>
          <p:nvPr/>
        </p:nvCxnSpPr>
        <p:spPr>
          <a:xfrm rot="10800000">
            <a:off x="90649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5" name="Shape 625"/>
          <p:cNvCxnSpPr/>
          <p:nvPr/>
        </p:nvCxnSpPr>
        <p:spPr>
          <a:xfrm rot="10800000">
            <a:off x="90601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6" name="Shape 626"/>
          <p:cNvSpPr txBox="1"/>
          <p:nvPr/>
        </p:nvSpPr>
        <p:spPr>
          <a:xfrm>
            <a:off x="90471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90471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</a:t>
            </a:r>
          </a:p>
        </p:txBody>
      </p:sp>
      <p:grpSp>
        <p:nvGrpSpPr>
          <p:cNvPr id="633" name="Shape 633"/>
          <p:cNvGrpSpPr/>
          <p:nvPr/>
        </p:nvGrpSpPr>
        <p:grpSpPr>
          <a:xfrm>
            <a:off x="422781" y="3670350"/>
            <a:ext cx="1194429" cy="1223206"/>
            <a:chOff x="135950" y="2038600"/>
            <a:chExt cx="2089625" cy="2522074"/>
          </a:xfrm>
        </p:grpSpPr>
        <p:pic>
          <p:nvPicPr>
            <p:cNvPr id="634" name="Shape 6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Shape 6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6" name="Shape 636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32600" y="3643925"/>
              <a:ext cx="528900" cy="747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Shape 638"/>
          <p:cNvGrpSpPr/>
          <p:nvPr/>
        </p:nvGrpSpPr>
        <p:grpSpPr>
          <a:xfrm>
            <a:off x="2876487" y="3706400"/>
            <a:ext cx="1102616" cy="1151099"/>
            <a:chOff x="2658650" y="2038600"/>
            <a:chExt cx="1929000" cy="2373400"/>
          </a:xfrm>
        </p:grpSpPr>
        <p:pic>
          <p:nvPicPr>
            <p:cNvPr id="639" name="Shape 6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3100" y="3376623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Shape 6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02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Shape 641"/>
            <p:cNvSpPr/>
            <p:nvPr/>
          </p:nvSpPr>
          <p:spPr>
            <a:xfrm>
              <a:off x="26586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3160500" y="3557275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5391091" y="3706400"/>
            <a:ext cx="1102616" cy="1151099"/>
            <a:chOff x="4792250" y="2038600"/>
            <a:chExt cx="1929000" cy="2373400"/>
          </a:xfrm>
        </p:grpSpPr>
        <p:pic>
          <p:nvPicPr>
            <p:cNvPr id="644" name="Shape 6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3116" y="34058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Shape 6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61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Shape 646"/>
            <p:cNvSpPr/>
            <p:nvPr/>
          </p:nvSpPr>
          <p:spPr>
            <a:xfrm>
              <a:off x="47922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5638615" y="3638035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Shape 648"/>
          <p:cNvGrpSpPr/>
          <p:nvPr/>
        </p:nvGrpSpPr>
        <p:grpSpPr>
          <a:xfrm>
            <a:off x="7760637" y="3706400"/>
            <a:ext cx="1102616" cy="1151099"/>
            <a:chOff x="7002050" y="2038600"/>
            <a:chExt cx="1929000" cy="2373400"/>
          </a:xfrm>
        </p:grpSpPr>
        <p:pic>
          <p:nvPicPr>
            <p:cNvPr id="649" name="Shape 6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4125" y="34989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Shape 6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0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Shape 651"/>
            <p:cNvSpPr/>
            <p:nvPr/>
          </p:nvSpPr>
          <p:spPr>
            <a:xfrm>
              <a:off x="70020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7772215" y="3656277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Shape 653"/>
          <p:cNvSpPr txBox="1"/>
          <p:nvPr/>
        </p:nvSpPr>
        <p:spPr>
          <a:xfrm>
            <a:off x="6345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grpSp>
        <p:nvGrpSpPr>
          <p:cNvPr id="654" name="Shape 654"/>
          <p:cNvGrpSpPr/>
          <p:nvPr/>
        </p:nvGrpSpPr>
        <p:grpSpPr>
          <a:xfrm>
            <a:off x="419538" y="1337150"/>
            <a:ext cx="1194429" cy="1223206"/>
            <a:chOff x="135950" y="2038600"/>
            <a:chExt cx="2089625" cy="2522074"/>
          </a:xfrm>
        </p:grpSpPr>
        <p:pic>
          <p:nvPicPr>
            <p:cNvPr id="655" name="Shape 6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Shape 6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7" name="Shape 657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58" name="Shape 658"/>
          <p:cNvCxnSpPr>
            <a:stCxn id="657" idx="2"/>
            <a:endCxn id="653" idx="0"/>
          </p:cNvCxnSpPr>
          <p:nvPr/>
        </p:nvCxnSpPr>
        <p:spPr>
          <a:xfrm>
            <a:off x="1062588" y="2478161"/>
            <a:ext cx="3000" cy="35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9" name="Shape 659"/>
          <p:cNvCxnSpPr>
            <a:stCxn id="653" idx="2"/>
            <a:endCxn id="636" idx="0"/>
          </p:cNvCxnSpPr>
          <p:nvPr/>
        </p:nvCxnSpPr>
        <p:spPr>
          <a:xfrm>
            <a:off x="1065600" y="3395837"/>
            <a:ext cx="3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0" name="Shape 660"/>
          <p:cNvSpPr txBox="1"/>
          <p:nvPr/>
        </p:nvSpPr>
        <p:spPr>
          <a:xfrm>
            <a:off x="29967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55113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78735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grpSp>
        <p:nvGrpSpPr>
          <p:cNvPr id="663" name="Shape 663"/>
          <p:cNvGrpSpPr/>
          <p:nvPr/>
        </p:nvGrpSpPr>
        <p:grpSpPr>
          <a:xfrm>
            <a:off x="2876487" y="1327050"/>
            <a:ext cx="1102616" cy="1151099"/>
            <a:chOff x="2658650" y="2038600"/>
            <a:chExt cx="1929000" cy="2373400"/>
          </a:xfrm>
        </p:grpSpPr>
        <p:pic>
          <p:nvPicPr>
            <p:cNvPr id="664" name="Shape 6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3100" y="3376623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Shape 6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02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6" name="Shape 666"/>
            <p:cNvSpPr/>
            <p:nvPr/>
          </p:nvSpPr>
          <p:spPr>
            <a:xfrm>
              <a:off x="26586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67" name="Shape 667"/>
          <p:cNvCxnSpPr>
            <a:stCxn id="666" idx="2"/>
            <a:endCxn id="660" idx="0"/>
          </p:cNvCxnSpPr>
          <p:nvPr/>
        </p:nvCxnSpPr>
        <p:spPr>
          <a:xfrm>
            <a:off x="3427796" y="2468061"/>
            <a:ext cx="0" cy="36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8" name="Shape 668"/>
          <p:cNvCxnSpPr>
            <a:stCxn id="660" idx="2"/>
            <a:endCxn id="641" idx="0"/>
          </p:cNvCxnSpPr>
          <p:nvPr/>
        </p:nvCxnSpPr>
        <p:spPr>
          <a:xfrm>
            <a:off x="3427800" y="3395837"/>
            <a:ext cx="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69" name="Shape 669"/>
          <p:cNvGrpSpPr/>
          <p:nvPr/>
        </p:nvGrpSpPr>
        <p:grpSpPr>
          <a:xfrm>
            <a:off x="5391091" y="1409250"/>
            <a:ext cx="1102616" cy="1151099"/>
            <a:chOff x="4792250" y="2038600"/>
            <a:chExt cx="1929000" cy="2373400"/>
          </a:xfrm>
        </p:grpSpPr>
        <p:pic>
          <p:nvPicPr>
            <p:cNvPr id="670" name="Shape 6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3116" y="34058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Shape 6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61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Shape 672"/>
            <p:cNvSpPr/>
            <p:nvPr/>
          </p:nvSpPr>
          <p:spPr>
            <a:xfrm>
              <a:off x="47922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Shape 673"/>
          <p:cNvGrpSpPr/>
          <p:nvPr/>
        </p:nvGrpSpPr>
        <p:grpSpPr>
          <a:xfrm>
            <a:off x="7753287" y="1409250"/>
            <a:ext cx="1102616" cy="1151099"/>
            <a:chOff x="7002050" y="2038600"/>
            <a:chExt cx="1929000" cy="2373400"/>
          </a:xfrm>
        </p:grpSpPr>
        <p:pic>
          <p:nvPicPr>
            <p:cNvPr id="674" name="Shape 6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4125" y="34989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Shape 6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0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Shape 676"/>
            <p:cNvSpPr/>
            <p:nvPr/>
          </p:nvSpPr>
          <p:spPr>
            <a:xfrm>
              <a:off x="70020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77" name="Shape 677"/>
          <p:cNvCxnSpPr>
            <a:stCxn id="672" idx="2"/>
            <a:endCxn id="661" idx="0"/>
          </p:cNvCxnSpPr>
          <p:nvPr/>
        </p:nvCxnSpPr>
        <p:spPr>
          <a:xfrm>
            <a:off x="5942399" y="2550261"/>
            <a:ext cx="0" cy="28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8" name="Shape 678"/>
          <p:cNvCxnSpPr>
            <a:stCxn id="661" idx="2"/>
            <a:endCxn id="646" idx="0"/>
          </p:cNvCxnSpPr>
          <p:nvPr/>
        </p:nvCxnSpPr>
        <p:spPr>
          <a:xfrm>
            <a:off x="5942400" y="3395837"/>
            <a:ext cx="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9" name="Shape 679"/>
          <p:cNvCxnSpPr>
            <a:stCxn id="676" idx="2"/>
            <a:endCxn id="662" idx="0"/>
          </p:cNvCxnSpPr>
          <p:nvPr/>
        </p:nvCxnSpPr>
        <p:spPr>
          <a:xfrm>
            <a:off x="8304596" y="2550261"/>
            <a:ext cx="0" cy="28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0" name="Shape 680"/>
          <p:cNvCxnSpPr>
            <a:stCxn id="662" idx="2"/>
            <a:endCxn id="651" idx="0"/>
          </p:cNvCxnSpPr>
          <p:nvPr/>
        </p:nvCxnSpPr>
        <p:spPr>
          <a:xfrm>
            <a:off x="8304600" y="3395837"/>
            <a:ext cx="720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81" name="Shape 681"/>
          <p:cNvGrpSpPr/>
          <p:nvPr/>
        </p:nvGrpSpPr>
        <p:grpSpPr>
          <a:xfrm>
            <a:off x="2059376" y="2875224"/>
            <a:ext cx="420289" cy="480239"/>
            <a:chOff x="1704889" y="2550250"/>
            <a:chExt cx="1138996" cy="1140982"/>
          </a:xfrm>
        </p:grpSpPr>
        <p:sp>
          <p:nvSpPr>
            <p:cNvPr id="682" name="Shape 682"/>
            <p:cNvSpPr/>
            <p:nvPr/>
          </p:nvSpPr>
          <p:spPr>
            <a:xfrm>
              <a:off x="1741385" y="255025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704889" y="3328832"/>
              <a:ext cx="302400" cy="362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4" name="Shape 684"/>
          <p:cNvCxnSpPr>
            <a:stCxn id="653" idx="3"/>
            <a:endCxn id="682" idx="1"/>
          </p:cNvCxnSpPr>
          <p:nvPr/>
        </p:nvCxnSpPr>
        <p:spPr>
          <a:xfrm>
            <a:off x="1496700" y="3115337"/>
            <a:ext cx="5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5" name="Shape 685"/>
          <p:cNvCxnSpPr>
            <a:stCxn id="682" idx="3"/>
            <a:endCxn id="660" idx="1"/>
          </p:cNvCxnSpPr>
          <p:nvPr/>
        </p:nvCxnSpPr>
        <p:spPr>
          <a:xfrm>
            <a:off x="2479666" y="3115326"/>
            <a:ext cx="51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86" name="Shape 686"/>
          <p:cNvGrpSpPr/>
          <p:nvPr/>
        </p:nvGrpSpPr>
        <p:grpSpPr>
          <a:xfrm>
            <a:off x="4538190" y="2875234"/>
            <a:ext cx="420273" cy="480204"/>
            <a:chOff x="4192425" y="2478150"/>
            <a:chExt cx="1102500" cy="1140900"/>
          </a:xfrm>
        </p:grpSpPr>
        <p:sp>
          <p:nvSpPr>
            <p:cNvPr id="687" name="Shape 687"/>
            <p:cNvSpPr/>
            <p:nvPr/>
          </p:nvSpPr>
          <p:spPr>
            <a:xfrm>
              <a:off x="4192425" y="247815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4479282" y="3214707"/>
              <a:ext cx="221700" cy="28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9" name="Shape 689"/>
          <p:cNvCxnSpPr>
            <a:stCxn id="660" idx="3"/>
            <a:endCxn id="687" idx="1"/>
          </p:cNvCxnSpPr>
          <p:nvPr/>
        </p:nvCxnSpPr>
        <p:spPr>
          <a:xfrm>
            <a:off x="3858900" y="3115337"/>
            <a:ext cx="6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0" name="Shape 690"/>
          <p:cNvCxnSpPr>
            <a:stCxn id="687" idx="3"/>
            <a:endCxn id="661" idx="1"/>
          </p:cNvCxnSpPr>
          <p:nvPr/>
        </p:nvCxnSpPr>
        <p:spPr>
          <a:xfrm>
            <a:off x="4958463" y="3115337"/>
            <a:ext cx="55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91" name="Shape 691"/>
          <p:cNvGrpSpPr/>
          <p:nvPr/>
        </p:nvGrpSpPr>
        <p:grpSpPr>
          <a:xfrm>
            <a:off x="6940826" y="2885753"/>
            <a:ext cx="420272" cy="469366"/>
            <a:chOff x="6572191" y="2539800"/>
            <a:chExt cx="1102500" cy="1140900"/>
          </a:xfrm>
        </p:grpSpPr>
        <p:sp>
          <p:nvSpPr>
            <p:cNvPr id="692" name="Shape 692"/>
            <p:cNvSpPr/>
            <p:nvPr/>
          </p:nvSpPr>
          <p:spPr>
            <a:xfrm>
              <a:off x="6572191" y="253980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7055973" y="3315526"/>
              <a:ext cx="221700" cy="28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Shape 694"/>
          <p:cNvCxnSpPr>
            <a:stCxn id="661" idx="3"/>
            <a:endCxn id="692" idx="1"/>
          </p:cNvCxnSpPr>
          <p:nvPr/>
        </p:nvCxnSpPr>
        <p:spPr>
          <a:xfrm>
            <a:off x="6373500" y="3115337"/>
            <a:ext cx="567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5" name="Shape 695"/>
          <p:cNvCxnSpPr>
            <a:stCxn id="692" idx="3"/>
            <a:endCxn id="662" idx="1"/>
          </p:cNvCxnSpPr>
          <p:nvPr/>
        </p:nvCxnSpPr>
        <p:spPr>
          <a:xfrm flipH="1" rot="10800000">
            <a:off x="7361099" y="3115336"/>
            <a:ext cx="5124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6" name="Shape 696"/>
          <p:cNvSpPr txBox="1"/>
          <p:nvPr/>
        </p:nvSpPr>
        <p:spPr>
          <a:xfrm>
            <a:off x="773257" y="47186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t=1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3104017" y="4747889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t=2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5607592" y="47817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t=3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7953998" y="47817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t=4</a:t>
            </a:r>
          </a:p>
        </p:txBody>
      </p:sp>
      <p:cxnSp>
        <p:nvCxnSpPr>
          <p:cNvPr id="700" name="Shape 700"/>
          <p:cNvCxnSpPr/>
          <p:nvPr/>
        </p:nvCxnSpPr>
        <p:spPr>
          <a:xfrm rot="10800000">
            <a:off x="17497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1" name="Shape 701"/>
          <p:cNvCxnSpPr/>
          <p:nvPr/>
        </p:nvCxnSpPr>
        <p:spPr>
          <a:xfrm rot="10800000">
            <a:off x="17449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2" name="Shape 702"/>
          <p:cNvSpPr txBox="1"/>
          <p:nvPr/>
        </p:nvSpPr>
        <p:spPr>
          <a:xfrm>
            <a:off x="17319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17319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704" name="Shape 704"/>
          <p:cNvCxnSpPr/>
          <p:nvPr/>
        </p:nvCxnSpPr>
        <p:spPr>
          <a:xfrm rot="10800000">
            <a:off x="41119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5" name="Shape 705"/>
          <p:cNvCxnSpPr/>
          <p:nvPr/>
        </p:nvCxnSpPr>
        <p:spPr>
          <a:xfrm rot="10800000">
            <a:off x="41071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6" name="Shape 706"/>
          <p:cNvSpPr txBox="1"/>
          <p:nvPr/>
        </p:nvSpPr>
        <p:spPr>
          <a:xfrm>
            <a:off x="40941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40941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708" name="Shape 708"/>
          <p:cNvCxnSpPr/>
          <p:nvPr/>
        </p:nvCxnSpPr>
        <p:spPr>
          <a:xfrm rot="10800000">
            <a:off x="66265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9" name="Shape 709"/>
          <p:cNvCxnSpPr/>
          <p:nvPr/>
        </p:nvCxnSpPr>
        <p:spPr>
          <a:xfrm rot="10800000">
            <a:off x="66217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0" name="Shape 710"/>
          <p:cNvSpPr txBox="1"/>
          <p:nvPr/>
        </p:nvSpPr>
        <p:spPr>
          <a:xfrm>
            <a:off x="66087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66087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712" name="Shape 712"/>
          <p:cNvCxnSpPr/>
          <p:nvPr/>
        </p:nvCxnSpPr>
        <p:spPr>
          <a:xfrm rot="10800000">
            <a:off x="90649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3" name="Shape 713"/>
          <p:cNvCxnSpPr/>
          <p:nvPr/>
        </p:nvCxnSpPr>
        <p:spPr>
          <a:xfrm rot="10800000">
            <a:off x="90601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4" name="Shape 714"/>
          <p:cNvSpPr txBox="1"/>
          <p:nvPr/>
        </p:nvSpPr>
        <p:spPr>
          <a:xfrm>
            <a:off x="90471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90471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716" name="Shape 716"/>
          <p:cNvCxnSpPr/>
          <p:nvPr/>
        </p:nvCxnSpPr>
        <p:spPr>
          <a:xfrm rot="10800000">
            <a:off x="1623400" y="2766725"/>
            <a:ext cx="1116600" cy="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7" name="Shape 717"/>
          <p:cNvSpPr txBox="1"/>
          <p:nvPr/>
        </p:nvSpPr>
        <p:spPr>
          <a:xfrm>
            <a:off x="2074493" y="22269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718" name="Shape 718"/>
          <p:cNvCxnSpPr/>
          <p:nvPr/>
        </p:nvCxnSpPr>
        <p:spPr>
          <a:xfrm rot="10800000">
            <a:off x="4138000" y="2766725"/>
            <a:ext cx="1116600" cy="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9" name="Shape 719"/>
          <p:cNvSpPr txBox="1"/>
          <p:nvPr/>
        </p:nvSpPr>
        <p:spPr>
          <a:xfrm>
            <a:off x="4589093" y="22269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720" name="Shape 720"/>
          <p:cNvCxnSpPr/>
          <p:nvPr/>
        </p:nvCxnSpPr>
        <p:spPr>
          <a:xfrm rot="10800000">
            <a:off x="6576400" y="2766725"/>
            <a:ext cx="1116600" cy="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1" name="Shape 721"/>
          <p:cNvSpPr txBox="1"/>
          <p:nvPr/>
        </p:nvSpPr>
        <p:spPr>
          <a:xfrm>
            <a:off x="7027493" y="22269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</a:t>
            </a:r>
          </a:p>
        </p:txBody>
      </p:sp>
      <p:grpSp>
        <p:nvGrpSpPr>
          <p:cNvPr id="727" name="Shape 727"/>
          <p:cNvGrpSpPr/>
          <p:nvPr/>
        </p:nvGrpSpPr>
        <p:grpSpPr>
          <a:xfrm>
            <a:off x="422781" y="3670350"/>
            <a:ext cx="1194429" cy="1223206"/>
            <a:chOff x="135950" y="2038600"/>
            <a:chExt cx="2089625" cy="2522074"/>
          </a:xfrm>
        </p:grpSpPr>
        <p:pic>
          <p:nvPicPr>
            <p:cNvPr id="728" name="Shape 7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Shape 7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Shape 730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232600" y="3643925"/>
              <a:ext cx="528900" cy="747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Shape 732"/>
          <p:cNvGrpSpPr/>
          <p:nvPr/>
        </p:nvGrpSpPr>
        <p:grpSpPr>
          <a:xfrm>
            <a:off x="2876487" y="3706400"/>
            <a:ext cx="1102616" cy="1151099"/>
            <a:chOff x="2658650" y="2038600"/>
            <a:chExt cx="1929000" cy="2373400"/>
          </a:xfrm>
        </p:grpSpPr>
        <p:pic>
          <p:nvPicPr>
            <p:cNvPr id="733" name="Shape 7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3100" y="3376623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Shape 7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02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Shape 735"/>
            <p:cNvSpPr/>
            <p:nvPr/>
          </p:nvSpPr>
          <p:spPr>
            <a:xfrm>
              <a:off x="26586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3160500" y="3557275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Shape 737"/>
          <p:cNvGrpSpPr/>
          <p:nvPr/>
        </p:nvGrpSpPr>
        <p:grpSpPr>
          <a:xfrm>
            <a:off x="5391091" y="3706400"/>
            <a:ext cx="1102616" cy="1151099"/>
            <a:chOff x="4792250" y="2038600"/>
            <a:chExt cx="1929000" cy="2373400"/>
          </a:xfrm>
        </p:grpSpPr>
        <p:pic>
          <p:nvPicPr>
            <p:cNvPr id="738" name="Shape 7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3116" y="34058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Shape 7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61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Shape 740"/>
            <p:cNvSpPr/>
            <p:nvPr/>
          </p:nvSpPr>
          <p:spPr>
            <a:xfrm>
              <a:off x="47922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638615" y="3638035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7760637" y="3706400"/>
            <a:ext cx="1102616" cy="1151099"/>
            <a:chOff x="7002050" y="2038600"/>
            <a:chExt cx="1929000" cy="2373400"/>
          </a:xfrm>
        </p:grpSpPr>
        <p:pic>
          <p:nvPicPr>
            <p:cNvPr id="743" name="Shape 7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4125" y="34989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Shape 7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0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Shape 745"/>
            <p:cNvSpPr/>
            <p:nvPr/>
          </p:nvSpPr>
          <p:spPr>
            <a:xfrm>
              <a:off x="70020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7772215" y="3656277"/>
              <a:ext cx="387600" cy="588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47" name="Shape 747"/>
          <p:cNvSpPr txBox="1"/>
          <p:nvPr/>
        </p:nvSpPr>
        <p:spPr>
          <a:xfrm>
            <a:off x="6345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grpSp>
        <p:nvGrpSpPr>
          <p:cNvPr id="748" name="Shape 748"/>
          <p:cNvGrpSpPr/>
          <p:nvPr/>
        </p:nvGrpSpPr>
        <p:grpSpPr>
          <a:xfrm>
            <a:off x="419538" y="1337150"/>
            <a:ext cx="1194429" cy="1223206"/>
            <a:chOff x="135950" y="2038600"/>
            <a:chExt cx="2089625" cy="2522074"/>
          </a:xfrm>
        </p:grpSpPr>
        <p:pic>
          <p:nvPicPr>
            <p:cNvPr id="749" name="Shape 7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50" y="3432093"/>
              <a:ext cx="752400" cy="1128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Shape 7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5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1" name="Shape 751"/>
            <p:cNvSpPr/>
            <p:nvPr/>
          </p:nvSpPr>
          <p:spPr>
            <a:xfrm>
              <a:off x="2964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52" name="Shape 752"/>
          <p:cNvCxnSpPr>
            <a:stCxn id="751" idx="2"/>
            <a:endCxn id="747" idx="0"/>
          </p:cNvCxnSpPr>
          <p:nvPr/>
        </p:nvCxnSpPr>
        <p:spPr>
          <a:xfrm>
            <a:off x="1062588" y="2478161"/>
            <a:ext cx="3000" cy="35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53" name="Shape 753"/>
          <p:cNvCxnSpPr>
            <a:stCxn id="747" idx="2"/>
            <a:endCxn id="730" idx="0"/>
          </p:cNvCxnSpPr>
          <p:nvPr/>
        </p:nvCxnSpPr>
        <p:spPr>
          <a:xfrm>
            <a:off x="1065600" y="3395837"/>
            <a:ext cx="300" cy="27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4" name="Shape 754"/>
          <p:cNvSpPr txBox="1"/>
          <p:nvPr/>
        </p:nvSpPr>
        <p:spPr>
          <a:xfrm>
            <a:off x="29967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55113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sp>
        <p:nvSpPr>
          <p:cNvPr id="756" name="Shape 756"/>
          <p:cNvSpPr txBox="1"/>
          <p:nvPr/>
        </p:nvSpPr>
        <p:spPr>
          <a:xfrm>
            <a:off x="7873500" y="2834837"/>
            <a:ext cx="8622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Bilbo Detector</a:t>
            </a:r>
          </a:p>
        </p:txBody>
      </p:sp>
      <p:grpSp>
        <p:nvGrpSpPr>
          <p:cNvPr id="757" name="Shape 757"/>
          <p:cNvGrpSpPr/>
          <p:nvPr/>
        </p:nvGrpSpPr>
        <p:grpSpPr>
          <a:xfrm>
            <a:off x="2876487" y="1327050"/>
            <a:ext cx="1102616" cy="1151099"/>
            <a:chOff x="2658650" y="2038600"/>
            <a:chExt cx="1929000" cy="2373400"/>
          </a:xfrm>
        </p:grpSpPr>
        <p:pic>
          <p:nvPicPr>
            <p:cNvPr id="758" name="Shape 7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3100" y="3376623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Shape 7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02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0" name="Shape 760"/>
            <p:cNvSpPr/>
            <p:nvPr/>
          </p:nvSpPr>
          <p:spPr>
            <a:xfrm>
              <a:off x="26586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61" name="Shape 761"/>
          <p:cNvCxnSpPr>
            <a:stCxn id="760" idx="2"/>
            <a:endCxn id="754" idx="0"/>
          </p:cNvCxnSpPr>
          <p:nvPr/>
        </p:nvCxnSpPr>
        <p:spPr>
          <a:xfrm>
            <a:off x="3427796" y="2468061"/>
            <a:ext cx="0" cy="36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62" name="Shape 762"/>
          <p:cNvCxnSpPr>
            <a:stCxn id="754" idx="2"/>
            <a:endCxn id="735" idx="0"/>
          </p:cNvCxnSpPr>
          <p:nvPr/>
        </p:nvCxnSpPr>
        <p:spPr>
          <a:xfrm>
            <a:off x="3427800" y="3395837"/>
            <a:ext cx="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763" name="Shape 763"/>
          <p:cNvGrpSpPr/>
          <p:nvPr/>
        </p:nvGrpSpPr>
        <p:grpSpPr>
          <a:xfrm>
            <a:off x="5391091" y="1409250"/>
            <a:ext cx="1102616" cy="1151099"/>
            <a:chOff x="4792250" y="2038600"/>
            <a:chExt cx="1929000" cy="2373400"/>
          </a:xfrm>
        </p:grpSpPr>
        <p:pic>
          <p:nvPicPr>
            <p:cNvPr id="764" name="Shape 7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3116" y="34058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Shape 7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61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6" name="Shape 766"/>
            <p:cNvSpPr/>
            <p:nvPr/>
          </p:nvSpPr>
          <p:spPr>
            <a:xfrm>
              <a:off x="47922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Shape 767"/>
          <p:cNvGrpSpPr/>
          <p:nvPr/>
        </p:nvGrpSpPr>
        <p:grpSpPr>
          <a:xfrm>
            <a:off x="7753287" y="1409250"/>
            <a:ext cx="1102616" cy="1151099"/>
            <a:chOff x="7002050" y="2038600"/>
            <a:chExt cx="1929000" cy="2373400"/>
          </a:xfrm>
        </p:grpSpPr>
        <p:pic>
          <p:nvPicPr>
            <p:cNvPr id="768" name="Shape 7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4125" y="3498998"/>
              <a:ext cx="594750" cy="8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Shape 7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2000" y="2154500"/>
              <a:ext cx="1694625" cy="22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0" name="Shape 770"/>
            <p:cNvSpPr/>
            <p:nvPr/>
          </p:nvSpPr>
          <p:spPr>
            <a:xfrm>
              <a:off x="7002050" y="2038600"/>
              <a:ext cx="1929000" cy="235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1" name="Shape 771"/>
          <p:cNvCxnSpPr>
            <a:stCxn id="766" idx="2"/>
            <a:endCxn id="755" idx="0"/>
          </p:cNvCxnSpPr>
          <p:nvPr/>
        </p:nvCxnSpPr>
        <p:spPr>
          <a:xfrm>
            <a:off x="5942399" y="2550261"/>
            <a:ext cx="0" cy="28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2" name="Shape 772"/>
          <p:cNvCxnSpPr>
            <a:stCxn id="755" idx="2"/>
            <a:endCxn id="740" idx="0"/>
          </p:cNvCxnSpPr>
          <p:nvPr/>
        </p:nvCxnSpPr>
        <p:spPr>
          <a:xfrm>
            <a:off x="5942400" y="3395837"/>
            <a:ext cx="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3" name="Shape 773"/>
          <p:cNvCxnSpPr>
            <a:stCxn id="770" idx="2"/>
            <a:endCxn id="756" idx="0"/>
          </p:cNvCxnSpPr>
          <p:nvPr/>
        </p:nvCxnSpPr>
        <p:spPr>
          <a:xfrm>
            <a:off x="8304596" y="2550261"/>
            <a:ext cx="0" cy="28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4" name="Shape 774"/>
          <p:cNvCxnSpPr>
            <a:stCxn id="756" idx="2"/>
            <a:endCxn id="745" idx="0"/>
          </p:cNvCxnSpPr>
          <p:nvPr/>
        </p:nvCxnSpPr>
        <p:spPr>
          <a:xfrm>
            <a:off x="8304600" y="3395837"/>
            <a:ext cx="7200" cy="3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775" name="Shape 775"/>
          <p:cNvGrpSpPr/>
          <p:nvPr/>
        </p:nvGrpSpPr>
        <p:grpSpPr>
          <a:xfrm>
            <a:off x="2059376" y="2875224"/>
            <a:ext cx="420289" cy="480239"/>
            <a:chOff x="1704889" y="2550250"/>
            <a:chExt cx="1138996" cy="1140982"/>
          </a:xfrm>
        </p:grpSpPr>
        <p:sp>
          <p:nvSpPr>
            <p:cNvPr id="776" name="Shape 776"/>
            <p:cNvSpPr/>
            <p:nvPr/>
          </p:nvSpPr>
          <p:spPr>
            <a:xfrm>
              <a:off x="1741385" y="255025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704889" y="3328832"/>
              <a:ext cx="302400" cy="362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8" name="Shape 778"/>
          <p:cNvCxnSpPr>
            <a:stCxn id="747" idx="3"/>
            <a:endCxn id="776" idx="1"/>
          </p:cNvCxnSpPr>
          <p:nvPr/>
        </p:nvCxnSpPr>
        <p:spPr>
          <a:xfrm>
            <a:off x="1496700" y="3115337"/>
            <a:ext cx="5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9" name="Shape 779"/>
          <p:cNvCxnSpPr>
            <a:stCxn id="776" idx="3"/>
            <a:endCxn id="754" idx="1"/>
          </p:cNvCxnSpPr>
          <p:nvPr/>
        </p:nvCxnSpPr>
        <p:spPr>
          <a:xfrm>
            <a:off x="2479666" y="3115326"/>
            <a:ext cx="51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780" name="Shape 780"/>
          <p:cNvGrpSpPr/>
          <p:nvPr/>
        </p:nvGrpSpPr>
        <p:grpSpPr>
          <a:xfrm>
            <a:off x="4538190" y="2875234"/>
            <a:ext cx="420273" cy="480204"/>
            <a:chOff x="4192425" y="2478150"/>
            <a:chExt cx="1102500" cy="1140900"/>
          </a:xfrm>
        </p:grpSpPr>
        <p:sp>
          <p:nvSpPr>
            <p:cNvPr id="781" name="Shape 781"/>
            <p:cNvSpPr/>
            <p:nvPr/>
          </p:nvSpPr>
          <p:spPr>
            <a:xfrm>
              <a:off x="4192425" y="247815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4479282" y="3214707"/>
              <a:ext cx="221700" cy="28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3" name="Shape 783"/>
          <p:cNvCxnSpPr>
            <a:stCxn id="754" idx="3"/>
            <a:endCxn id="781" idx="1"/>
          </p:cNvCxnSpPr>
          <p:nvPr/>
        </p:nvCxnSpPr>
        <p:spPr>
          <a:xfrm>
            <a:off x="3858900" y="3115337"/>
            <a:ext cx="6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4" name="Shape 784"/>
          <p:cNvCxnSpPr>
            <a:stCxn id="781" idx="3"/>
            <a:endCxn id="755" idx="1"/>
          </p:cNvCxnSpPr>
          <p:nvPr/>
        </p:nvCxnSpPr>
        <p:spPr>
          <a:xfrm>
            <a:off x="4958463" y="3115337"/>
            <a:ext cx="55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785" name="Shape 785"/>
          <p:cNvGrpSpPr/>
          <p:nvPr/>
        </p:nvGrpSpPr>
        <p:grpSpPr>
          <a:xfrm>
            <a:off x="6940826" y="2885753"/>
            <a:ext cx="420272" cy="469366"/>
            <a:chOff x="6572191" y="2539800"/>
            <a:chExt cx="1102500" cy="1140900"/>
          </a:xfrm>
        </p:grpSpPr>
        <p:sp>
          <p:nvSpPr>
            <p:cNvPr id="786" name="Shape 786"/>
            <p:cNvSpPr/>
            <p:nvPr/>
          </p:nvSpPr>
          <p:spPr>
            <a:xfrm>
              <a:off x="6572191" y="2539800"/>
              <a:ext cx="1102500" cy="1140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055973" y="3315526"/>
              <a:ext cx="221700" cy="28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8" name="Shape 788"/>
          <p:cNvCxnSpPr>
            <a:stCxn id="755" idx="3"/>
            <a:endCxn id="786" idx="1"/>
          </p:cNvCxnSpPr>
          <p:nvPr/>
        </p:nvCxnSpPr>
        <p:spPr>
          <a:xfrm>
            <a:off x="6373500" y="3115337"/>
            <a:ext cx="567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9" name="Shape 789"/>
          <p:cNvCxnSpPr>
            <a:stCxn id="786" idx="3"/>
            <a:endCxn id="756" idx="1"/>
          </p:cNvCxnSpPr>
          <p:nvPr/>
        </p:nvCxnSpPr>
        <p:spPr>
          <a:xfrm flipH="1" rot="10800000">
            <a:off x="7361099" y="3115336"/>
            <a:ext cx="5124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90" name="Shape 790"/>
          <p:cNvSpPr txBox="1"/>
          <p:nvPr/>
        </p:nvSpPr>
        <p:spPr>
          <a:xfrm>
            <a:off x="773257" y="47186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t=1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3104017" y="4747889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t=2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5607592" y="47817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t=3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7953998" y="4781714"/>
            <a:ext cx="752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t=4</a:t>
            </a:r>
          </a:p>
        </p:txBody>
      </p:sp>
      <p:cxnSp>
        <p:nvCxnSpPr>
          <p:cNvPr id="794" name="Shape 794"/>
          <p:cNvCxnSpPr/>
          <p:nvPr/>
        </p:nvCxnSpPr>
        <p:spPr>
          <a:xfrm rot="10800000">
            <a:off x="17497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5" name="Shape 795"/>
          <p:cNvCxnSpPr/>
          <p:nvPr/>
        </p:nvCxnSpPr>
        <p:spPr>
          <a:xfrm rot="10800000">
            <a:off x="17449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96" name="Shape 796"/>
          <p:cNvSpPr txBox="1"/>
          <p:nvPr/>
        </p:nvSpPr>
        <p:spPr>
          <a:xfrm>
            <a:off x="17319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7319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798" name="Shape 798"/>
          <p:cNvCxnSpPr/>
          <p:nvPr/>
        </p:nvCxnSpPr>
        <p:spPr>
          <a:xfrm rot="10800000">
            <a:off x="41119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9" name="Shape 799"/>
          <p:cNvCxnSpPr/>
          <p:nvPr/>
        </p:nvCxnSpPr>
        <p:spPr>
          <a:xfrm rot="10800000">
            <a:off x="41071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0" name="Shape 800"/>
          <p:cNvSpPr txBox="1"/>
          <p:nvPr/>
        </p:nvSpPr>
        <p:spPr>
          <a:xfrm>
            <a:off x="40941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40941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802" name="Shape 802"/>
          <p:cNvCxnSpPr/>
          <p:nvPr/>
        </p:nvCxnSpPr>
        <p:spPr>
          <a:xfrm rot="10800000">
            <a:off x="66265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03" name="Shape 803"/>
          <p:cNvCxnSpPr/>
          <p:nvPr/>
        </p:nvCxnSpPr>
        <p:spPr>
          <a:xfrm rot="10800000">
            <a:off x="66217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4" name="Shape 804"/>
          <p:cNvSpPr txBox="1"/>
          <p:nvPr/>
        </p:nvSpPr>
        <p:spPr>
          <a:xfrm>
            <a:off x="66087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66087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806" name="Shape 806"/>
          <p:cNvCxnSpPr/>
          <p:nvPr/>
        </p:nvCxnSpPr>
        <p:spPr>
          <a:xfrm rot="10800000">
            <a:off x="9064950" y="3489175"/>
            <a:ext cx="0" cy="123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07" name="Shape 807"/>
          <p:cNvCxnSpPr/>
          <p:nvPr/>
        </p:nvCxnSpPr>
        <p:spPr>
          <a:xfrm rot="10800000">
            <a:off x="9060150" y="1386550"/>
            <a:ext cx="9600" cy="972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8" name="Shape 808"/>
          <p:cNvSpPr txBox="1"/>
          <p:nvPr/>
        </p:nvSpPr>
        <p:spPr>
          <a:xfrm>
            <a:off x="9047150" y="39033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9047150" y="16935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810" name="Shape 810"/>
          <p:cNvCxnSpPr/>
          <p:nvPr/>
        </p:nvCxnSpPr>
        <p:spPr>
          <a:xfrm rot="10800000">
            <a:off x="1623400" y="2766725"/>
            <a:ext cx="1116600" cy="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11" name="Shape 811"/>
          <p:cNvSpPr txBox="1"/>
          <p:nvPr/>
        </p:nvSpPr>
        <p:spPr>
          <a:xfrm>
            <a:off x="1922097" y="1769700"/>
            <a:ext cx="1242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u="sng">
                <a:solidFill>
                  <a:srgbClr val="0000FF"/>
                </a:solidFill>
              </a:rPr>
              <a:t>d</a:t>
            </a:r>
            <a:r>
              <a:rPr lang="en" sz="4800" u="sng">
                <a:solidFill>
                  <a:srgbClr val="0000FF"/>
                </a:solidFill>
              </a:rPr>
              <a:t>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812" name="Shape 812"/>
          <p:cNvCxnSpPr/>
          <p:nvPr/>
        </p:nvCxnSpPr>
        <p:spPr>
          <a:xfrm rot="10800000">
            <a:off x="4138000" y="2766725"/>
            <a:ext cx="1116600" cy="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13" name="Shape 813"/>
          <p:cNvSpPr txBox="1"/>
          <p:nvPr/>
        </p:nvSpPr>
        <p:spPr>
          <a:xfrm>
            <a:off x="4589107" y="1845900"/>
            <a:ext cx="957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u="sng">
                <a:solidFill>
                  <a:srgbClr val="0000FF"/>
                </a:solidFill>
              </a:rPr>
              <a:t>d</a:t>
            </a:r>
            <a:r>
              <a:rPr lang="en" sz="3000" u="sng">
                <a:solidFill>
                  <a:srgbClr val="0000FF"/>
                </a:solidFill>
              </a:rPr>
              <a:t>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dy</a:t>
            </a:r>
          </a:p>
        </p:txBody>
      </p:sp>
      <p:cxnSp>
        <p:nvCxnSpPr>
          <p:cNvPr id="814" name="Shape 814"/>
          <p:cNvCxnSpPr/>
          <p:nvPr/>
        </p:nvCxnSpPr>
        <p:spPr>
          <a:xfrm rot="10800000">
            <a:off x="6576400" y="2766725"/>
            <a:ext cx="1116600" cy="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15" name="Shape 815"/>
          <p:cNvSpPr txBox="1"/>
          <p:nvPr/>
        </p:nvSpPr>
        <p:spPr>
          <a:xfrm>
            <a:off x="7027493" y="2226900"/>
            <a:ext cx="420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00FF"/>
                </a:solidFill>
              </a:rPr>
              <a:t>dw</a:t>
            </a:r>
            <a:r>
              <a:rPr lang="en">
                <a:solidFill>
                  <a:srgbClr val="0000FF"/>
                </a:solidFill>
              </a:rPr>
              <a:t>dy</a:t>
            </a:r>
          </a:p>
        </p:txBody>
      </p:sp>
      <p:sp>
        <p:nvSpPr>
          <p:cNvPr id="816" name="Shape 816"/>
          <p:cNvSpPr/>
          <p:nvPr/>
        </p:nvSpPr>
        <p:spPr>
          <a:xfrm>
            <a:off x="1062600" y="1921362"/>
            <a:ext cx="1613843" cy="1658447"/>
          </a:xfrm>
          <a:prstGeom prst="irregularSeal1">
            <a:avLst/>
          </a:prstGeom>
          <a:solidFill>
            <a:srgbClr val="FFFF00"/>
          </a:solidFill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Long Short-Term Memory Units (LSTMs)</a:t>
            </a:r>
          </a:p>
        </p:txBody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 specially designed network layer that prevents exploding/vanishing gradients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 Short-Term Memory Units (LSTMs)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3069775" y="1368875"/>
            <a:ext cx="2698200" cy="2571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3069775" y="1902275"/>
            <a:ext cx="2698200" cy="2571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3069775" y="2435675"/>
            <a:ext cx="2698200" cy="2571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3069775" y="2969075"/>
            <a:ext cx="2698200" cy="2571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3069775" y="3471178"/>
            <a:ext cx="2698200" cy="2571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3069775" y="3961035"/>
            <a:ext cx="2698200" cy="2571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3069775" y="4461778"/>
            <a:ext cx="2698200" cy="2571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</a:t>
            </a:r>
          </a:p>
        </p:txBody>
      </p:sp>
      <p:cxnSp>
        <p:nvCxnSpPr>
          <p:cNvPr id="835" name="Shape 835"/>
          <p:cNvCxnSpPr>
            <a:stCxn id="828" idx="2"/>
            <a:endCxn id="829" idx="0"/>
          </p:cNvCxnSpPr>
          <p:nvPr/>
        </p:nvCxnSpPr>
        <p:spPr>
          <a:xfrm>
            <a:off x="4418875" y="1625975"/>
            <a:ext cx="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6" name="Shape 836"/>
          <p:cNvCxnSpPr>
            <a:stCxn id="829" idx="2"/>
            <a:endCxn id="830" idx="0"/>
          </p:cNvCxnSpPr>
          <p:nvPr/>
        </p:nvCxnSpPr>
        <p:spPr>
          <a:xfrm>
            <a:off x="4418875" y="2159375"/>
            <a:ext cx="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7" name="Shape 837"/>
          <p:cNvCxnSpPr>
            <a:stCxn id="830" idx="2"/>
            <a:endCxn id="831" idx="0"/>
          </p:cNvCxnSpPr>
          <p:nvPr/>
        </p:nvCxnSpPr>
        <p:spPr>
          <a:xfrm>
            <a:off x="4418875" y="2692775"/>
            <a:ext cx="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8" name="Shape 838"/>
          <p:cNvCxnSpPr>
            <a:stCxn id="831" idx="2"/>
            <a:endCxn id="832" idx="0"/>
          </p:cNvCxnSpPr>
          <p:nvPr/>
        </p:nvCxnSpPr>
        <p:spPr>
          <a:xfrm>
            <a:off x="4418875" y="3226175"/>
            <a:ext cx="0" cy="2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9" name="Shape 839"/>
          <p:cNvCxnSpPr>
            <a:stCxn id="832" idx="2"/>
            <a:endCxn id="833" idx="0"/>
          </p:cNvCxnSpPr>
          <p:nvPr/>
        </p:nvCxnSpPr>
        <p:spPr>
          <a:xfrm>
            <a:off x="4418875" y="3728278"/>
            <a:ext cx="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0" name="Shape 840"/>
          <p:cNvCxnSpPr>
            <a:stCxn id="833" idx="2"/>
            <a:endCxn id="834" idx="0"/>
          </p:cNvCxnSpPr>
          <p:nvPr/>
        </p:nvCxnSpPr>
        <p:spPr>
          <a:xfrm>
            <a:off x="4418875" y="4218135"/>
            <a:ext cx="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Definition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What is a recurrent neural network?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 Short-Term Memory Units (LSTMs)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3069775" y="1368875"/>
            <a:ext cx="2698200" cy="2571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3069775" y="1902275"/>
            <a:ext cx="2698200" cy="2571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3069775" y="2435675"/>
            <a:ext cx="2698200" cy="2571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3069775" y="2969075"/>
            <a:ext cx="2698200" cy="2571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3069775" y="3471178"/>
            <a:ext cx="2698200" cy="2571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LSTM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3069775" y="3961035"/>
            <a:ext cx="2698200" cy="2571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3069775" y="4461778"/>
            <a:ext cx="2698200" cy="257100"/>
          </a:xfrm>
          <a:prstGeom prst="rect">
            <a:avLst/>
          </a:prstGeom>
          <a:solidFill>
            <a:srgbClr val="9FC5E8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</a:t>
            </a:r>
          </a:p>
        </p:txBody>
      </p:sp>
      <p:cxnSp>
        <p:nvCxnSpPr>
          <p:cNvPr id="853" name="Shape 853"/>
          <p:cNvCxnSpPr>
            <a:stCxn id="846" idx="2"/>
            <a:endCxn id="847" idx="0"/>
          </p:cNvCxnSpPr>
          <p:nvPr/>
        </p:nvCxnSpPr>
        <p:spPr>
          <a:xfrm>
            <a:off x="4418875" y="1625975"/>
            <a:ext cx="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4" name="Shape 854"/>
          <p:cNvCxnSpPr>
            <a:stCxn id="847" idx="2"/>
            <a:endCxn id="848" idx="0"/>
          </p:cNvCxnSpPr>
          <p:nvPr/>
        </p:nvCxnSpPr>
        <p:spPr>
          <a:xfrm>
            <a:off x="4418875" y="2159375"/>
            <a:ext cx="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5" name="Shape 855"/>
          <p:cNvCxnSpPr>
            <a:stCxn id="848" idx="2"/>
            <a:endCxn id="849" idx="0"/>
          </p:cNvCxnSpPr>
          <p:nvPr/>
        </p:nvCxnSpPr>
        <p:spPr>
          <a:xfrm>
            <a:off x="4418875" y="2692775"/>
            <a:ext cx="0" cy="2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6" name="Shape 856"/>
          <p:cNvCxnSpPr>
            <a:stCxn id="849" idx="2"/>
            <a:endCxn id="850" idx="0"/>
          </p:cNvCxnSpPr>
          <p:nvPr/>
        </p:nvCxnSpPr>
        <p:spPr>
          <a:xfrm>
            <a:off x="4418875" y="3226175"/>
            <a:ext cx="0" cy="2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7" name="Shape 857"/>
          <p:cNvCxnSpPr>
            <a:stCxn id="850" idx="2"/>
            <a:endCxn id="851" idx="0"/>
          </p:cNvCxnSpPr>
          <p:nvPr/>
        </p:nvCxnSpPr>
        <p:spPr>
          <a:xfrm>
            <a:off x="4418875" y="3728278"/>
            <a:ext cx="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8" name="Shape 858"/>
          <p:cNvCxnSpPr>
            <a:stCxn id="851" idx="2"/>
            <a:endCxn id="852" idx="0"/>
          </p:cNvCxnSpPr>
          <p:nvPr/>
        </p:nvCxnSpPr>
        <p:spPr>
          <a:xfrm>
            <a:off x="4418875" y="4218135"/>
            <a:ext cx="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 Short-Term Memory Units (LSTMs)</a:t>
            </a:r>
          </a:p>
        </p:txBody>
      </p:sp>
      <p:grpSp>
        <p:nvGrpSpPr>
          <p:cNvPr id="864" name="Shape 864"/>
          <p:cNvGrpSpPr/>
          <p:nvPr/>
        </p:nvGrpSpPr>
        <p:grpSpPr>
          <a:xfrm>
            <a:off x="3069775" y="1368875"/>
            <a:ext cx="2698200" cy="3350003"/>
            <a:chOff x="3069775" y="1368875"/>
            <a:chExt cx="2698200" cy="3350003"/>
          </a:xfrm>
        </p:grpSpPr>
        <p:sp>
          <p:nvSpPr>
            <p:cNvPr id="865" name="Shape 865"/>
            <p:cNvSpPr txBox="1"/>
            <p:nvPr/>
          </p:nvSpPr>
          <p:spPr>
            <a:xfrm>
              <a:off x="3069775" y="13688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66" name="Shape 866"/>
            <p:cNvSpPr txBox="1"/>
            <p:nvPr/>
          </p:nvSpPr>
          <p:spPr>
            <a:xfrm>
              <a:off x="3069775" y="19022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67" name="Shape 867"/>
            <p:cNvSpPr txBox="1"/>
            <p:nvPr/>
          </p:nvSpPr>
          <p:spPr>
            <a:xfrm>
              <a:off x="3069775" y="24356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68" name="Shape 868"/>
            <p:cNvSpPr txBox="1"/>
            <p:nvPr/>
          </p:nvSpPr>
          <p:spPr>
            <a:xfrm>
              <a:off x="3069775" y="29690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69" name="Shape 869"/>
            <p:cNvSpPr txBox="1"/>
            <p:nvPr/>
          </p:nvSpPr>
          <p:spPr>
            <a:xfrm>
              <a:off x="3069775" y="3471178"/>
              <a:ext cx="2698200" cy="2571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LSTM</a:t>
              </a:r>
            </a:p>
          </p:txBody>
        </p:sp>
        <p:sp>
          <p:nvSpPr>
            <p:cNvPr id="870" name="Shape 870"/>
            <p:cNvSpPr txBox="1"/>
            <p:nvPr/>
          </p:nvSpPr>
          <p:spPr>
            <a:xfrm>
              <a:off x="3069775" y="3961035"/>
              <a:ext cx="2698200" cy="257100"/>
            </a:xfrm>
            <a:prstGeom prst="rect">
              <a:avLst/>
            </a:prstGeom>
            <a:solidFill>
              <a:srgbClr val="9FC5E8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Fully-Connected</a:t>
              </a:r>
            </a:p>
          </p:txBody>
        </p:sp>
        <p:sp>
          <p:nvSpPr>
            <p:cNvPr id="871" name="Shape 871"/>
            <p:cNvSpPr txBox="1"/>
            <p:nvPr/>
          </p:nvSpPr>
          <p:spPr>
            <a:xfrm>
              <a:off x="3069775" y="4461778"/>
              <a:ext cx="2698200" cy="257100"/>
            </a:xfrm>
            <a:prstGeom prst="rect">
              <a:avLst/>
            </a:prstGeom>
            <a:solidFill>
              <a:srgbClr val="9FC5E8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Fully-Connected</a:t>
              </a:r>
            </a:p>
          </p:txBody>
        </p:sp>
        <p:cxnSp>
          <p:nvCxnSpPr>
            <p:cNvPr id="872" name="Shape 872"/>
            <p:cNvCxnSpPr>
              <a:stCxn id="865" idx="2"/>
              <a:endCxn id="866" idx="0"/>
            </p:cNvCxnSpPr>
            <p:nvPr/>
          </p:nvCxnSpPr>
          <p:spPr>
            <a:xfrm>
              <a:off x="4418875" y="1625975"/>
              <a:ext cx="0" cy="27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73" name="Shape 873"/>
            <p:cNvCxnSpPr>
              <a:stCxn id="866" idx="2"/>
              <a:endCxn id="867" idx="0"/>
            </p:cNvCxnSpPr>
            <p:nvPr/>
          </p:nvCxnSpPr>
          <p:spPr>
            <a:xfrm>
              <a:off x="4418875" y="2159375"/>
              <a:ext cx="0" cy="27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74" name="Shape 874"/>
            <p:cNvCxnSpPr>
              <a:stCxn id="867" idx="2"/>
              <a:endCxn id="868" idx="0"/>
            </p:cNvCxnSpPr>
            <p:nvPr/>
          </p:nvCxnSpPr>
          <p:spPr>
            <a:xfrm>
              <a:off x="4418875" y="2692775"/>
              <a:ext cx="0" cy="27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75" name="Shape 875"/>
            <p:cNvCxnSpPr>
              <a:stCxn id="868" idx="2"/>
              <a:endCxn id="869" idx="0"/>
            </p:cNvCxnSpPr>
            <p:nvPr/>
          </p:nvCxnSpPr>
          <p:spPr>
            <a:xfrm>
              <a:off x="4418875" y="3226175"/>
              <a:ext cx="0" cy="24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76" name="Shape 876"/>
            <p:cNvCxnSpPr>
              <a:stCxn id="869" idx="2"/>
              <a:endCxn id="870" idx="0"/>
            </p:cNvCxnSpPr>
            <p:nvPr/>
          </p:nvCxnSpPr>
          <p:spPr>
            <a:xfrm>
              <a:off x="4418875" y="3728278"/>
              <a:ext cx="0" cy="2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77" name="Shape 877"/>
            <p:cNvCxnSpPr>
              <a:stCxn id="870" idx="2"/>
              <a:endCxn id="871" idx="0"/>
            </p:cNvCxnSpPr>
            <p:nvPr/>
          </p:nvCxnSpPr>
          <p:spPr>
            <a:xfrm>
              <a:off x="4418875" y="4218135"/>
              <a:ext cx="0" cy="24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878" name="Shape 878"/>
          <p:cNvGrpSpPr/>
          <p:nvPr/>
        </p:nvGrpSpPr>
        <p:grpSpPr>
          <a:xfrm>
            <a:off x="-1349825" y="1368875"/>
            <a:ext cx="2698200" cy="3350003"/>
            <a:chOff x="3069775" y="1368875"/>
            <a:chExt cx="2698200" cy="3350003"/>
          </a:xfrm>
        </p:grpSpPr>
        <p:sp>
          <p:nvSpPr>
            <p:cNvPr id="879" name="Shape 879"/>
            <p:cNvSpPr txBox="1"/>
            <p:nvPr/>
          </p:nvSpPr>
          <p:spPr>
            <a:xfrm>
              <a:off x="3069775" y="13688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80" name="Shape 880"/>
            <p:cNvSpPr txBox="1"/>
            <p:nvPr/>
          </p:nvSpPr>
          <p:spPr>
            <a:xfrm>
              <a:off x="3069775" y="19022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81" name="Shape 881"/>
            <p:cNvSpPr txBox="1"/>
            <p:nvPr/>
          </p:nvSpPr>
          <p:spPr>
            <a:xfrm>
              <a:off x="3069775" y="24356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82" name="Shape 882"/>
            <p:cNvSpPr txBox="1"/>
            <p:nvPr/>
          </p:nvSpPr>
          <p:spPr>
            <a:xfrm>
              <a:off x="3069775" y="29690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83" name="Shape 883"/>
            <p:cNvSpPr txBox="1"/>
            <p:nvPr/>
          </p:nvSpPr>
          <p:spPr>
            <a:xfrm>
              <a:off x="3069775" y="3471178"/>
              <a:ext cx="2698200" cy="2571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LSTM</a:t>
              </a:r>
            </a:p>
          </p:txBody>
        </p:sp>
        <p:sp>
          <p:nvSpPr>
            <p:cNvPr id="884" name="Shape 884"/>
            <p:cNvSpPr txBox="1"/>
            <p:nvPr/>
          </p:nvSpPr>
          <p:spPr>
            <a:xfrm>
              <a:off x="3069775" y="3961035"/>
              <a:ext cx="2698200" cy="257100"/>
            </a:xfrm>
            <a:prstGeom prst="rect">
              <a:avLst/>
            </a:prstGeom>
            <a:solidFill>
              <a:srgbClr val="9FC5E8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Fully-Connected</a:t>
              </a:r>
            </a:p>
          </p:txBody>
        </p:sp>
        <p:sp>
          <p:nvSpPr>
            <p:cNvPr id="885" name="Shape 885"/>
            <p:cNvSpPr txBox="1"/>
            <p:nvPr/>
          </p:nvSpPr>
          <p:spPr>
            <a:xfrm>
              <a:off x="3069775" y="4461778"/>
              <a:ext cx="2698200" cy="257100"/>
            </a:xfrm>
            <a:prstGeom prst="rect">
              <a:avLst/>
            </a:prstGeom>
            <a:solidFill>
              <a:srgbClr val="9FC5E8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Fully-Connected</a:t>
              </a:r>
            </a:p>
          </p:txBody>
        </p:sp>
        <p:cxnSp>
          <p:nvCxnSpPr>
            <p:cNvPr id="886" name="Shape 886"/>
            <p:cNvCxnSpPr>
              <a:stCxn id="879" idx="2"/>
              <a:endCxn id="880" idx="0"/>
            </p:cNvCxnSpPr>
            <p:nvPr/>
          </p:nvCxnSpPr>
          <p:spPr>
            <a:xfrm>
              <a:off x="4418875" y="1625975"/>
              <a:ext cx="0" cy="27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87" name="Shape 887"/>
            <p:cNvCxnSpPr>
              <a:stCxn id="880" idx="2"/>
              <a:endCxn id="881" idx="0"/>
            </p:cNvCxnSpPr>
            <p:nvPr/>
          </p:nvCxnSpPr>
          <p:spPr>
            <a:xfrm>
              <a:off x="4418875" y="2159375"/>
              <a:ext cx="0" cy="27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88" name="Shape 888"/>
            <p:cNvCxnSpPr>
              <a:stCxn id="881" idx="2"/>
              <a:endCxn id="882" idx="0"/>
            </p:cNvCxnSpPr>
            <p:nvPr/>
          </p:nvCxnSpPr>
          <p:spPr>
            <a:xfrm>
              <a:off x="4418875" y="2692775"/>
              <a:ext cx="0" cy="27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89" name="Shape 889"/>
            <p:cNvCxnSpPr>
              <a:stCxn id="882" idx="2"/>
              <a:endCxn id="883" idx="0"/>
            </p:cNvCxnSpPr>
            <p:nvPr/>
          </p:nvCxnSpPr>
          <p:spPr>
            <a:xfrm>
              <a:off x="4418875" y="3226175"/>
              <a:ext cx="0" cy="24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90" name="Shape 890"/>
            <p:cNvCxnSpPr>
              <a:stCxn id="883" idx="2"/>
              <a:endCxn id="884" idx="0"/>
            </p:cNvCxnSpPr>
            <p:nvPr/>
          </p:nvCxnSpPr>
          <p:spPr>
            <a:xfrm>
              <a:off x="4418875" y="3728278"/>
              <a:ext cx="0" cy="2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91" name="Shape 891"/>
            <p:cNvCxnSpPr>
              <a:stCxn id="884" idx="2"/>
              <a:endCxn id="885" idx="0"/>
            </p:cNvCxnSpPr>
            <p:nvPr/>
          </p:nvCxnSpPr>
          <p:spPr>
            <a:xfrm>
              <a:off x="4418875" y="4218135"/>
              <a:ext cx="0" cy="24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892" name="Shape 892"/>
          <p:cNvGrpSpPr/>
          <p:nvPr/>
        </p:nvGrpSpPr>
        <p:grpSpPr>
          <a:xfrm>
            <a:off x="7565575" y="1368875"/>
            <a:ext cx="2698200" cy="3350003"/>
            <a:chOff x="3069775" y="1368875"/>
            <a:chExt cx="2698200" cy="3350003"/>
          </a:xfrm>
        </p:grpSpPr>
        <p:sp>
          <p:nvSpPr>
            <p:cNvPr id="893" name="Shape 893"/>
            <p:cNvSpPr txBox="1"/>
            <p:nvPr/>
          </p:nvSpPr>
          <p:spPr>
            <a:xfrm>
              <a:off x="3069775" y="13688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94" name="Shape 894"/>
            <p:cNvSpPr txBox="1"/>
            <p:nvPr/>
          </p:nvSpPr>
          <p:spPr>
            <a:xfrm>
              <a:off x="3069775" y="19022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95" name="Shape 895"/>
            <p:cNvSpPr txBox="1"/>
            <p:nvPr/>
          </p:nvSpPr>
          <p:spPr>
            <a:xfrm>
              <a:off x="3069775" y="24356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96" name="Shape 896"/>
            <p:cNvSpPr txBox="1"/>
            <p:nvPr/>
          </p:nvSpPr>
          <p:spPr>
            <a:xfrm>
              <a:off x="3069775" y="2969075"/>
              <a:ext cx="2698200" cy="257100"/>
            </a:xfrm>
            <a:prstGeom prst="rect">
              <a:avLst/>
            </a:prstGeom>
            <a:solidFill>
              <a:srgbClr val="EA9999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</a:t>
              </a:r>
            </a:p>
          </p:txBody>
        </p:sp>
        <p:sp>
          <p:nvSpPr>
            <p:cNvPr id="897" name="Shape 897"/>
            <p:cNvSpPr txBox="1"/>
            <p:nvPr/>
          </p:nvSpPr>
          <p:spPr>
            <a:xfrm>
              <a:off x="3069775" y="3471178"/>
              <a:ext cx="2698200" cy="2571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LSTM</a:t>
              </a:r>
            </a:p>
          </p:txBody>
        </p:sp>
        <p:sp>
          <p:nvSpPr>
            <p:cNvPr id="898" name="Shape 898"/>
            <p:cNvSpPr txBox="1"/>
            <p:nvPr/>
          </p:nvSpPr>
          <p:spPr>
            <a:xfrm>
              <a:off x="3069775" y="3961035"/>
              <a:ext cx="2698200" cy="257100"/>
            </a:xfrm>
            <a:prstGeom prst="rect">
              <a:avLst/>
            </a:prstGeom>
            <a:solidFill>
              <a:srgbClr val="9FC5E8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Fully-Connected</a:t>
              </a:r>
            </a:p>
          </p:txBody>
        </p:sp>
        <p:sp>
          <p:nvSpPr>
            <p:cNvPr id="899" name="Shape 899"/>
            <p:cNvSpPr txBox="1"/>
            <p:nvPr/>
          </p:nvSpPr>
          <p:spPr>
            <a:xfrm>
              <a:off x="3069775" y="4461778"/>
              <a:ext cx="2698200" cy="257100"/>
            </a:xfrm>
            <a:prstGeom prst="rect">
              <a:avLst/>
            </a:prstGeom>
            <a:solidFill>
              <a:srgbClr val="9FC5E8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Fully-Connected</a:t>
              </a:r>
            </a:p>
          </p:txBody>
        </p:sp>
        <p:cxnSp>
          <p:nvCxnSpPr>
            <p:cNvPr id="900" name="Shape 900"/>
            <p:cNvCxnSpPr>
              <a:stCxn id="893" idx="2"/>
              <a:endCxn id="894" idx="0"/>
            </p:cNvCxnSpPr>
            <p:nvPr/>
          </p:nvCxnSpPr>
          <p:spPr>
            <a:xfrm>
              <a:off x="4418875" y="1625975"/>
              <a:ext cx="0" cy="27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901" name="Shape 901"/>
            <p:cNvCxnSpPr>
              <a:stCxn id="894" idx="2"/>
              <a:endCxn id="895" idx="0"/>
            </p:cNvCxnSpPr>
            <p:nvPr/>
          </p:nvCxnSpPr>
          <p:spPr>
            <a:xfrm>
              <a:off x="4418875" y="2159375"/>
              <a:ext cx="0" cy="27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902" name="Shape 902"/>
            <p:cNvCxnSpPr>
              <a:stCxn id="895" idx="2"/>
              <a:endCxn id="896" idx="0"/>
            </p:cNvCxnSpPr>
            <p:nvPr/>
          </p:nvCxnSpPr>
          <p:spPr>
            <a:xfrm>
              <a:off x="4418875" y="2692775"/>
              <a:ext cx="0" cy="27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903" name="Shape 903"/>
            <p:cNvCxnSpPr>
              <a:stCxn id="896" idx="2"/>
              <a:endCxn id="897" idx="0"/>
            </p:cNvCxnSpPr>
            <p:nvPr/>
          </p:nvCxnSpPr>
          <p:spPr>
            <a:xfrm>
              <a:off x="4418875" y="3226175"/>
              <a:ext cx="0" cy="24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904" name="Shape 904"/>
            <p:cNvCxnSpPr>
              <a:stCxn id="897" idx="2"/>
              <a:endCxn id="898" idx="0"/>
            </p:cNvCxnSpPr>
            <p:nvPr/>
          </p:nvCxnSpPr>
          <p:spPr>
            <a:xfrm>
              <a:off x="4418875" y="3728278"/>
              <a:ext cx="0" cy="2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905" name="Shape 905"/>
            <p:cNvCxnSpPr>
              <a:stCxn id="898" idx="2"/>
              <a:endCxn id="899" idx="0"/>
            </p:cNvCxnSpPr>
            <p:nvPr/>
          </p:nvCxnSpPr>
          <p:spPr>
            <a:xfrm>
              <a:off x="4418875" y="4218135"/>
              <a:ext cx="0" cy="24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cxnSp>
        <p:nvCxnSpPr>
          <p:cNvPr id="906" name="Shape 906"/>
          <p:cNvCxnSpPr>
            <a:stCxn id="883" idx="3"/>
            <a:endCxn id="869" idx="1"/>
          </p:cNvCxnSpPr>
          <p:nvPr/>
        </p:nvCxnSpPr>
        <p:spPr>
          <a:xfrm>
            <a:off x="1348375" y="3599728"/>
            <a:ext cx="1721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7" name="Shape 907"/>
          <p:cNvCxnSpPr>
            <a:stCxn id="869" idx="3"/>
            <a:endCxn id="897" idx="1"/>
          </p:cNvCxnSpPr>
          <p:nvPr/>
        </p:nvCxnSpPr>
        <p:spPr>
          <a:xfrm>
            <a:off x="5767975" y="3599728"/>
            <a:ext cx="179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8" name="Shape 908"/>
          <p:cNvSpPr txBox="1"/>
          <p:nvPr/>
        </p:nvSpPr>
        <p:spPr>
          <a:xfrm>
            <a:off x="372825" y="4668600"/>
            <a:ext cx="8367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t-1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4318896" y="4668600"/>
            <a:ext cx="8367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8357496" y="4668600"/>
            <a:ext cx="8367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t+1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1489975" y="3441250"/>
            <a:ext cx="12942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Cell State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5985775" y="3441250"/>
            <a:ext cx="12942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Cell State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 txBox="1"/>
          <p:nvPr>
            <p:ph type="title"/>
          </p:nvPr>
        </p:nvSpPr>
        <p:spPr>
          <a:xfrm>
            <a:off x="1303800" y="598575"/>
            <a:ext cx="70305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Inside a (basic) LSTM</a:t>
            </a:r>
          </a:p>
        </p:txBody>
      </p:sp>
      <p:sp>
        <p:nvSpPr>
          <p:cNvPr id="918" name="Shape 918"/>
          <p:cNvSpPr/>
          <p:nvPr/>
        </p:nvSpPr>
        <p:spPr>
          <a:xfrm>
            <a:off x="200025" y="1347100"/>
            <a:ext cx="8862300" cy="37353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9" name="Shape 919"/>
          <p:cNvSpPr txBox="1"/>
          <p:nvPr/>
        </p:nvSpPr>
        <p:spPr>
          <a:xfrm>
            <a:off x="6588575" y="440900"/>
            <a:ext cx="665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1441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Forget Gate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3346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</a:t>
            </a:r>
            <a:r>
              <a:rPr lang="en"/>
              <a:t>Gate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5251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Block Input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72322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 </a:t>
            </a:r>
            <a:r>
              <a:rPr lang="en"/>
              <a:t>Gate</a:t>
            </a:r>
          </a:p>
        </p:txBody>
      </p:sp>
      <p:cxnSp>
        <p:nvCxnSpPr>
          <p:cNvPr id="924" name="Shape 924"/>
          <p:cNvCxnSpPr>
            <a:stCxn id="919" idx="2"/>
            <a:endCxn id="923" idx="0"/>
          </p:cNvCxnSpPr>
          <p:nvPr/>
        </p:nvCxnSpPr>
        <p:spPr>
          <a:xfrm flipH="1" rot="-5400000">
            <a:off x="6316925" y="1339250"/>
            <a:ext cx="2119800" cy="911100"/>
          </a:xfrm>
          <a:prstGeom prst="bentConnector3">
            <a:avLst>
              <a:gd fmla="val 6675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5" name="Shape 925"/>
          <p:cNvCxnSpPr>
            <a:stCxn id="919" idx="2"/>
            <a:endCxn id="922" idx="0"/>
          </p:cNvCxnSpPr>
          <p:nvPr/>
        </p:nvCxnSpPr>
        <p:spPr>
          <a:xfrm rot="5400000">
            <a:off x="5326325" y="1259750"/>
            <a:ext cx="2119800" cy="1070100"/>
          </a:xfrm>
          <a:prstGeom prst="bentConnector3">
            <a:avLst>
              <a:gd fmla="val 664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6" name="Shape 926"/>
          <p:cNvCxnSpPr>
            <a:stCxn id="919" idx="2"/>
            <a:endCxn id="921" idx="0"/>
          </p:cNvCxnSpPr>
          <p:nvPr/>
        </p:nvCxnSpPr>
        <p:spPr>
          <a:xfrm rot="5400000">
            <a:off x="4373825" y="307250"/>
            <a:ext cx="2119800" cy="2975100"/>
          </a:xfrm>
          <a:prstGeom prst="bentConnector3">
            <a:avLst>
              <a:gd fmla="val 664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7" name="Shape 927"/>
          <p:cNvCxnSpPr>
            <a:stCxn id="919" idx="2"/>
            <a:endCxn id="920" idx="0"/>
          </p:cNvCxnSpPr>
          <p:nvPr/>
        </p:nvCxnSpPr>
        <p:spPr>
          <a:xfrm rot="5400000">
            <a:off x="3421325" y="-645250"/>
            <a:ext cx="2119800" cy="4880100"/>
          </a:xfrm>
          <a:prstGeom prst="bentConnector3">
            <a:avLst>
              <a:gd fmla="val 6675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8" name="Shape 928"/>
          <p:cNvSpPr txBox="1"/>
          <p:nvPr/>
        </p:nvSpPr>
        <p:spPr>
          <a:xfrm>
            <a:off x="108850" y="3473910"/>
            <a:ext cx="1077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Cell State</a:t>
            </a:r>
          </a:p>
        </p:txBody>
      </p:sp>
      <p:grpSp>
        <p:nvGrpSpPr>
          <p:cNvPr id="929" name="Shape 929"/>
          <p:cNvGrpSpPr/>
          <p:nvPr/>
        </p:nvGrpSpPr>
        <p:grpSpPr>
          <a:xfrm>
            <a:off x="1779850" y="3454850"/>
            <a:ext cx="522600" cy="473400"/>
            <a:chOff x="1628775" y="2865675"/>
            <a:chExt cx="522600" cy="473400"/>
          </a:xfrm>
        </p:grpSpPr>
        <p:sp>
          <p:nvSpPr>
            <p:cNvPr id="930" name="Shape 930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Shape 932"/>
          <p:cNvSpPr/>
          <p:nvPr/>
        </p:nvSpPr>
        <p:spPr>
          <a:xfrm>
            <a:off x="40825" y="36480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33" name="Shape 933"/>
          <p:cNvCxnSpPr>
            <a:stCxn id="920" idx="2"/>
            <a:endCxn id="930" idx="0"/>
          </p:cNvCxnSpPr>
          <p:nvPr/>
        </p:nvCxnSpPr>
        <p:spPr>
          <a:xfrm>
            <a:off x="2041150" y="3091475"/>
            <a:ext cx="0" cy="36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4" name="Shape 934"/>
          <p:cNvCxnSpPr>
            <a:stCxn id="932" idx="6"/>
            <a:endCxn id="930" idx="2"/>
          </p:cNvCxnSpPr>
          <p:nvPr/>
        </p:nvCxnSpPr>
        <p:spPr>
          <a:xfrm>
            <a:off x="108925" y="3690982"/>
            <a:ext cx="16710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5" name="Shape 935"/>
          <p:cNvCxnSpPr>
            <a:stCxn id="921" idx="2"/>
            <a:endCxn id="936" idx="2"/>
          </p:cNvCxnSpPr>
          <p:nvPr/>
        </p:nvCxnSpPr>
        <p:spPr>
          <a:xfrm flipH="1" rot="-5400000">
            <a:off x="4039900" y="2997725"/>
            <a:ext cx="509100" cy="696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7" name="Shape 937"/>
          <p:cNvCxnSpPr>
            <a:stCxn id="922" idx="2"/>
            <a:endCxn id="936" idx="6"/>
          </p:cNvCxnSpPr>
          <p:nvPr/>
        </p:nvCxnSpPr>
        <p:spPr>
          <a:xfrm rot="5400000">
            <a:off x="5253700" y="3003125"/>
            <a:ext cx="509100" cy="685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938" name="Shape 938"/>
          <p:cNvGrpSpPr/>
          <p:nvPr/>
        </p:nvGrpSpPr>
        <p:grpSpPr>
          <a:xfrm>
            <a:off x="4642685" y="4125800"/>
            <a:ext cx="522600" cy="473407"/>
            <a:chOff x="4642685" y="2754200"/>
            <a:chExt cx="522600" cy="473407"/>
          </a:xfrm>
        </p:grpSpPr>
        <p:sp>
          <p:nvSpPr>
            <p:cNvPr id="939" name="Shape 939"/>
            <p:cNvSpPr/>
            <p:nvPr/>
          </p:nvSpPr>
          <p:spPr>
            <a:xfrm>
              <a:off x="4642685" y="2754207"/>
              <a:ext cx="522600" cy="473400"/>
            </a:xfrm>
            <a:prstGeom prst="ellipse">
              <a:avLst/>
            </a:prstGeom>
            <a:solidFill>
              <a:srgbClr val="FF00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4691725" y="2754200"/>
              <a:ext cx="424500" cy="473400"/>
            </a:xfrm>
            <a:prstGeom prst="mathPlus">
              <a:avLst>
                <a:gd fmla="val 20541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" name="Shape 941"/>
          <p:cNvGrpSpPr/>
          <p:nvPr/>
        </p:nvGrpSpPr>
        <p:grpSpPr>
          <a:xfrm>
            <a:off x="4642675" y="3363800"/>
            <a:ext cx="522600" cy="473400"/>
            <a:chOff x="1628775" y="2865675"/>
            <a:chExt cx="522600" cy="473400"/>
          </a:xfrm>
        </p:grpSpPr>
        <p:sp>
          <p:nvSpPr>
            <p:cNvPr id="936" name="Shape 936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3" name="Shape 943"/>
          <p:cNvCxnSpPr>
            <a:stCxn id="936" idx="4"/>
            <a:endCxn id="939" idx="0"/>
          </p:cNvCxnSpPr>
          <p:nvPr/>
        </p:nvCxnSpPr>
        <p:spPr>
          <a:xfrm>
            <a:off x="4903975" y="3837200"/>
            <a:ext cx="0" cy="28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stCxn id="930" idx="4"/>
            <a:endCxn id="939" idx="2"/>
          </p:cNvCxnSpPr>
          <p:nvPr/>
        </p:nvCxnSpPr>
        <p:spPr>
          <a:xfrm flipH="1" rot="-5400000">
            <a:off x="3124750" y="2844650"/>
            <a:ext cx="434400" cy="2601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945" name="Shape 945"/>
          <p:cNvGrpSpPr/>
          <p:nvPr/>
        </p:nvGrpSpPr>
        <p:grpSpPr>
          <a:xfrm>
            <a:off x="7571050" y="4125800"/>
            <a:ext cx="522600" cy="473400"/>
            <a:chOff x="1628775" y="2865675"/>
            <a:chExt cx="522600" cy="473400"/>
          </a:xfrm>
        </p:grpSpPr>
        <p:sp>
          <p:nvSpPr>
            <p:cNvPr id="946" name="Shape 946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8" name="Shape 948"/>
          <p:cNvCxnSpPr>
            <a:stCxn id="939" idx="6"/>
            <a:endCxn id="946" idx="2"/>
          </p:cNvCxnSpPr>
          <p:nvPr/>
        </p:nvCxnSpPr>
        <p:spPr>
          <a:xfrm>
            <a:off x="5165285" y="4362507"/>
            <a:ext cx="2405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9" name="Shape 949"/>
          <p:cNvCxnSpPr>
            <a:stCxn id="923" idx="2"/>
            <a:endCxn id="946" idx="0"/>
          </p:cNvCxnSpPr>
          <p:nvPr/>
        </p:nvCxnSpPr>
        <p:spPr>
          <a:xfrm>
            <a:off x="7832350" y="3091475"/>
            <a:ext cx="0" cy="103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0" name="Shape 950"/>
          <p:cNvSpPr/>
          <p:nvPr/>
        </p:nvSpPr>
        <p:spPr>
          <a:xfrm>
            <a:off x="7798300" y="50917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51" name="Shape 951"/>
          <p:cNvCxnSpPr>
            <a:stCxn id="946" idx="4"/>
            <a:endCxn id="950" idx="0"/>
          </p:cNvCxnSpPr>
          <p:nvPr/>
        </p:nvCxnSpPr>
        <p:spPr>
          <a:xfrm>
            <a:off x="7832350" y="4599200"/>
            <a:ext cx="0" cy="49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2" name="Shape 952"/>
          <p:cNvSpPr txBox="1"/>
          <p:nvPr/>
        </p:nvSpPr>
        <p:spPr>
          <a:xfrm>
            <a:off x="7166950" y="4663175"/>
            <a:ext cx="7482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</a:t>
            </a:r>
          </a:p>
        </p:txBody>
      </p:sp>
      <p:sp>
        <p:nvSpPr>
          <p:cNvPr id="953" name="Shape 953"/>
          <p:cNvSpPr/>
          <p:nvPr/>
        </p:nvSpPr>
        <p:spPr>
          <a:xfrm>
            <a:off x="9097739" y="36480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54" name="Shape 954"/>
          <p:cNvCxnSpPr>
            <a:stCxn id="939" idx="6"/>
            <a:endCxn id="953" idx="2"/>
          </p:cNvCxnSpPr>
          <p:nvPr/>
        </p:nvCxnSpPr>
        <p:spPr>
          <a:xfrm flipH="1" rot="10800000">
            <a:off x="5165285" y="3691107"/>
            <a:ext cx="3932400" cy="671400"/>
          </a:xfrm>
          <a:prstGeom prst="bentConnector3">
            <a:avLst>
              <a:gd fmla="val 3712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5" name="Shape 955"/>
          <p:cNvSpPr txBox="1"/>
          <p:nvPr/>
        </p:nvSpPr>
        <p:spPr>
          <a:xfrm>
            <a:off x="8033650" y="3473910"/>
            <a:ext cx="1077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Cell State</a:t>
            </a:r>
          </a:p>
        </p:txBody>
      </p:sp>
      <p:grpSp>
        <p:nvGrpSpPr>
          <p:cNvPr id="956" name="Shape 956"/>
          <p:cNvGrpSpPr/>
          <p:nvPr/>
        </p:nvGrpSpPr>
        <p:grpSpPr>
          <a:xfrm>
            <a:off x="1912556" y="3028170"/>
            <a:ext cx="257175" cy="253214"/>
            <a:chOff x="1065475" y="3649425"/>
            <a:chExt cx="1371600" cy="1183800"/>
          </a:xfrm>
        </p:grpSpPr>
        <p:sp>
          <p:nvSpPr>
            <p:cNvPr id="957" name="Shape 957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958" name="Shape 9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9" name="Shape 959"/>
          <p:cNvGrpSpPr/>
          <p:nvPr/>
        </p:nvGrpSpPr>
        <p:grpSpPr>
          <a:xfrm>
            <a:off x="3817569" y="3050658"/>
            <a:ext cx="257175" cy="253214"/>
            <a:chOff x="1065475" y="3649425"/>
            <a:chExt cx="1371600" cy="1183800"/>
          </a:xfrm>
        </p:grpSpPr>
        <p:sp>
          <p:nvSpPr>
            <p:cNvPr id="960" name="Shape 960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961" name="Shape 9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2" name="Shape 962"/>
          <p:cNvGrpSpPr/>
          <p:nvPr/>
        </p:nvGrpSpPr>
        <p:grpSpPr>
          <a:xfrm>
            <a:off x="7703756" y="3028170"/>
            <a:ext cx="257175" cy="253214"/>
            <a:chOff x="1065475" y="3649425"/>
            <a:chExt cx="1371600" cy="1183800"/>
          </a:xfrm>
        </p:grpSpPr>
        <p:sp>
          <p:nvSpPr>
            <p:cNvPr id="963" name="Shape 963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964" name="Shape 9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5" name="Shape 965"/>
          <p:cNvGrpSpPr/>
          <p:nvPr/>
        </p:nvGrpSpPr>
        <p:grpSpPr>
          <a:xfrm>
            <a:off x="6998728" y="4235917"/>
            <a:ext cx="265489" cy="253177"/>
            <a:chOff x="1077700" y="3714875"/>
            <a:chExt cx="1428900" cy="1221900"/>
          </a:xfrm>
        </p:grpSpPr>
        <p:sp>
          <p:nvSpPr>
            <p:cNvPr id="966" name="Shape 966"/>
            <p:cNvSpPr/>
            <p:nvPr/>
          </p:nvSpPr>
          <p:spPr>
            <a:xfrm>
              <a:off x="1077700" y="3714875"/>
              <a:ext cx="1428900" cy="1221900"/>
            </a:xfrm>
            <a:prstGeom prst="diamond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967" name="Shape 9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2294" y="4055626"/>
              <a:ext cx="840975" cy="5295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8" name="Shape 968"/>
          <p:cNvGrpSpPr/>
          <p:nvPr/>
        </p:nvGrpSpPr>
        <p:grpSpPr>
          <a:xfrm>
            <a:off x="5722569" y="3050648"/>
            <a:ext cx="257127" cy="253223"/>
            <a:chOff x="1167500" y="3837225"/>
            <a:chExt cx="1041000" cy="955200"/>
          </a:xfrm>
        </p:grpSpPr>
        <p:sp>
          <p:nvSpPr>
            <p:cNvPr id="969" name="Shape 969"/>
            <p:cNvSpPr/>
            <p:nvPr/>
          </p:nvSpPr>
          <p:spPr>
            <a:xfrm>
              <a:off x="1167500" y="3837225"/>
              <a:ext cx="1041000" cy="955200"/>
            </a:xfrm>
            <a:prstGeom prst="diamond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970" name="Shape 9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9349" y="4112824"/>
              <a:ext cx="634100" cy="384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/>
          <p:nvPr>
            <p:ph type="title"/>
          </p:nvPr>
        </p:nvSpPr>
        <p:spPr>
          <a:xfrm>
            <a:off x="1303800" y="598575"/>
            <a:ext cx="70305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Inside a (basic) LSTM</a:t>
            </a:r>
          </a:p>
        </p:txBody>
      </p:sp>
      <p:sp>
        <p:nvSpPr>
          <p:cNvPr id="976" name="Shape 976"/>
          <p:cNvSpPr/>
          <p:nvPr/>
        </p:nvSpPr>
        <p:spPr>
          <a:xfrm>
            <a:off x="200025" y="1347100"/>
            <a:ext cx="8862300" cy="37353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7" name="Shape 977"/>
          <p:cNvSpPr txBox="1"/>
          <p:nvPr/>
        </p:nvSpPr>
        <p:spPr>
          <a:xfrm>
            <a:off x="6588575" y="440900"/>
            <a:ext cx="665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1441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Forget Gate</a:t>
            </a:r>
          </a:p>
        </p:txBody>
      </p:sp>
      <p:sp>
        <p:nvSpPr>
          <p:cNvPr id="979" name="Shape 979"/>
          <p:cNvSpPr txBox="1"/>
          <p:nvPr/>
        </p:nvSpPr>
        <p:spPr>
          <a:xfrm>
            <a:off x="3346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Gate</a:t>
            </a:r>
          </a:p>
        </p:txBody>
      </p:sp>
      <p:sp>
        <p:nvSpPr>
          <p:cNvPr id="980" name="Shape 980"/>
          <p:cNvSpPr txBox="1"/>
          <p:nvPr/>
        </p:nvSpPr>
        <p:spPr>
          <a:xfrm>
            <a:off x="5251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Block Input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72322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 Gate</a:t>
            </a:r>
          </a:p>
        </p:txBody>
      </p:sp>
      <p:cxnSp>
        <p:nvCxnSpPr>
          <p:cNvPr id="982" name="Shape 982"/>
          <p:cNvCxnSpPr>
            <a:stCxn id="977" idx="2"/>
            <a:endCxn id="981" idx="0"/>
          </p:cNvCxnSpPr>
          <p:nvPr/>
        </p:nvCxnSpPr>
        <p:spPr>
          <a:xfrm flipH="1" rot="-5400000">
            <a:off x="6316925" y="1339250"/>
            <a:ext cx="2119800" cy="911100"/>
          </a:xfrm>
          <a:prstGeom prst="bentConnector3">
            <a:avLst>
              <a:gd fmla="val 6675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3" name="Shape 983"/>
          <p:cNvCxnSpPr>
            <a:stCxn id="977" idx="2"/>
            <a:endCxn id="980" idx="0"/>
          </p:cNvCxnSpPr>
          <p:nvPr/>
        </p:nvCxnSpPr>
        <p:spPr>
          <a:xfrm rot="5400000">
            <a:off x="5326325" y="1259750"/>
            <a:ext cx="2119800" cy="1070100"/>
          </a:xfrm>
          <a:prstGeom prst="bentConnector3">
            <a:avLst>
              <a:gd fmla="val 664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4" name="Shape 984"/>
          <p:cNvCxnSpPr>
            <a:stCxn id="977" idx="2"/>
            <a:endCxn id="979" idx="0"/>
          </p:cNvCxnSpPr>
          <p:nvPr/>
        </p:nvCxnSpPr>
        <p:spPr>
          <a:xfrm rot="5400000">
            <a:off x="4373825" y="307250"/>
            <a:ext cx="2119800" cy="2975100"/>
          </a:xfrm>
          <a:prstGeom prst="bentConnector3">
            <a:avLst>
              <a:gd fmla="val 664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5" name="Shape 985"/>
          <p:cNvCxnSpPr>
            <a:stCxn id="977" idx="2"/>
            <a:endCxn id="978" idx="0"/>
          </p:cNvCxnSpPr>
          <p:nvPr/>
        </p:nvCxnSpPr>
        <p:spPr>
          <a:xfrm rot="5400000">
            <a:off x="3421325" y="-645250"/>
            <a:ext cx="2119800" cy="4880100"/>
          </a:xfrm>
          <a:prstGeom prst="bentConnector3">
            <a:avLst>
              <a:gd fmla="val 6675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6" name="Shape 986"/>
          <p:cNvSpPr txBox="1"/>
          <p:nvPr/>
        </p:nvSpPr>
        <p:spPr>
          <a:xfrm>
            <a:off x="108850" y="3473910"/>
            <a:ext cx="1077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Cell State</a:t>
            </a:r>
          </a:p>
        </p:txBody>
      </p:sp>
      <p:grpSp>
        <p:nvGrpSpPr>
          <p:cNvPr id="987" name="Shape 987"/>
          <p:cNvGrpSpPr/>
          <p:nvPr/>
        </p:nvGrpSpPr>
        <p:grpSpPr>
          <a:xfrm>
            <a:off x="1779850" y="3454850"/>
            <a:ext cx="522600" cy="473400"/>
            <a:chOff x="1628775" y="2865675"/>
            <a:chExt cx="522600" cy="473400"/>
          </a:xfrm>
        </p:grpSpPr>
        <p:sp>
          <p:nvSpPr>
            <p:cNvPr id="988" name="Shape 988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0" name="Shape 990"/>
          <p:cNvSpPr/>
          <p:nvPr/>
        </p:nvSpPr>
        <p:spPr>
          <a:xfrm>
            <a:off x="40825" y="36480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91" name="Shape 991"/>
          <p:cNvCxnSpPr>
            <a:stCxn id="978" idx="2"/>
            <a:endCxn id="988" idx="0"/>
          </p:cNvCxnSpPr>
          <p:nvPr/>
        </p:nvCxnSpPr>
        <p:spPr>
          <a:xfrm>
            <a:off x="2041150" y="3091475"/>
            <a:ext cx="0" cy="36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2" name="Shape 992"/>
          <p:cNvCxnSpPr>
            <a:stCxn id="990" idx="6"/>
            <a:endCxn id="988" idx="2"/>
          </p:cNvCxnSpPr>
          <p:nvPr/>
        </p:nvCxnSpPr>
        <p:spPr>
          <a:xfrm>
            <a:off x="108925" y="3690982"/>
            <a:ext cx="16710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3" name="Shape 993"/>
          <p:cNvCxnSpPr>
            <a:stCxn id="979" idx="2"/>
            <a:endCxn id="994" idx="2"/>
          </p:cNvCxnSpPr>
          <p:nvPr/>
        </p:nvCxnSpPr>
        <p:spPr>
          <a:xfrm flipH="1" rot="-5400000">
            <a:off x="4039900" y="2997725"/>
            <a:ext cx="509100" cy="696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5" name="Shape 995"/>
          <p:cNvCxnSpPr>
            <a:stCxn id="980" idx="2"/>
            <a:endCxn id="994" idx="6"/>
          </p:cNvCxnSpPr>
          <p:nvPr/>
        </p:nvCxnSpPr>
        <p:spPr>
          <a:xfrm rot="5400000">
            <a:off x="5253700" y="3003125"/>
            <a:ext cx="509100" cy="685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996" name="Shape 996"/>
          <p:cNvGrpSpPr/>
          <p:nvPr/>
        </p:nvGrpSpPr>
        <p:grpSpPr>
          <a:xfrm>
            <a:off x="4642685" y="4125800"/>
            <a:ext cx="522600" cy="473407"/>
            <a:chOff x="4642685" y="2754200"/>
            <a:chExt cx="522600" cy="473407"/>
          </a:xfrm>
        </p:grpSpPr>
        <p:sp>
          <p:nvSpPr>
            <p:cNvPr id="997" name="Shape 997"/>
            <p:cNvSpPr/>
            <p:nvPr/>
          </p:nvSpPr>
          <p:spPr>
            <a:xfrm>
              <a:off x="4642685" y="2754207"/>
              <a:ext cx="522600" cy="473400"/>
            </a:xfrm>
            <a:prstGeom prst="ellipse">
              <a:avLst/>
            </a:prstGeom>
            <a:solidFill>
              <a:srgbClr val="FF00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4691725" y="2754200"/>
              <a:ext cx="424500" cy="473400"/>
            </a:xfrm>
            <a:prstGeom prst="mathPlus">
              <a:avLst>
                <a:gd fmla="val 20541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" name="Shape 999"/>
          <p:cNvGrpSpPr/>
          <p:nvPr/>
        </p:nvGrpSpPr>
        <p:grpSpPr>
          <a:xfrm>
            <a:off x="4642675" y="3363800"/>
            <a:ext cx="522600" cy="473400"/>
            <a:chOff x="1628775" y="2865675"/>
            <a:chExt cx="522600" cy="473400"/>
          </a:xfrm>
        </p:grpSpPr>
        <p:sp>
          <p:nvSpPr>
            <p:cNvPr id="994" name="Shape 994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01" name="Shape 1001"/>
          <p:cNvCxnSpPr>
            <a:stCxn id="994" idx="4"/>
            <a:endCxn id="997" idx="0"/>
          </p:cNvCxnSpPr>
          <p:nvPr/>
        </p:nvCxnSpPr>
        <p:spPr>
          <a:xfrm>
            <a:off x="4903975" y="3837200"/>
            <a:ext cx="0" cy="28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2" name="Shape 1002"/>
          <p:cNvCxnSpPr>
            <a:stCxn id="988" idx="4"/>
            <a:endCxn id="997" idx="2"/>
          </p:cNvCxnSpPr>
          <p:nvPr/>
        </p:nvCxnSpPr>
        <p:spPr>
          <a:xfrm flipH="1" rot="-5400000">
            <a:off x="3124750" y="2844650"/>
            <a:ext cx="434400" cy="2601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003" name="Shape 1003"/>
          <p:cNvGrpSpPr/>
          <p:nvPr/>
        </p:nvGrpSpPr>
        <p:grpSpPr>
          <a:xfrm>
            <a:off x="7571050" y="4125800"/>
            <a:ext cx="522600" cy="473400"/>
            <a:chOff x="1628775" y="2865675"/>
            <a:chExt cx="522600" cy="473400"/>
          </a:xfrm>
        </p:grpSpPr>
        <p:sp>
          <p:nvSpPr>
            <p:cNvPr id="1004" name="Shape 1004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06" name="Shape 1006"/>
          <p:cNvCxnSpPr>
            <a:stCxn id="997" idx="6"/>
            <a:endCxn id="1004" idx="2"/>
          </p:cNvCxnSpPr>
          <p:nvPr/>
        </p:nvCxnSpPr>
        <p:spPr>
          <a:xfrm>
            <a:off x="5165285" y="4362507"/>
            <a:ext cx="2405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>
            <a:stCxn id="981" idx="2"/>
            <a:endCxn id="1004" idx="0"/>
          </p:cNvCxnSpPr>
          <p:nvPr/>
        </p:nvCxnSpPr>
        <p:spPr>
          <a:xfrm>
            <a:off x="7832350" y="3091475"/>
            <a:ext cx="0" cy="103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8" name="Shape 1008"/>
          <p:cNvSpPr/>
          <p:nvPr/>
        </p:nvSpPr>
        <p:spPr>
          <a:xfrm>
            <a:off x="7798300" y="50917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9" name="Shape 1009"/>
          <p:cNvCxnSpPr>
            <a:stCxn id="1004" idx="4"/>
            <a:endCxn id="1008" idx="0"/>
          </p:cNvCxnSpPr>
          <p:nvPr/>
        </p:nvCxnSpPr>
        <p:spPr>
          <a:xfrm>
            <a:off x="7832350" y="4599200"/>
            <a:ext cx="0" cy="49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0" name="Shape 1010"/>
          <p:cNvSpPr txBox="1"/>
          <p:nvPr/>
        </p:nvSpPr>
        <p:spPr>
          <a:xfrm>
            <a:off x="7166950" y="4663175"/>
            <a:ext cx="7482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</a:t>
            </a:r>
          </a:p>
        </p:txBody>
      </p:sp>
      <p:sp>
        <p:nvSpPr>
          <p:cNvPr id="1011" name="Shape 1011"/>
          <p:cNvSpPr/>
          <p:nvPr/>
        </p:nvSpPr>
        <p:spPr>
          <a:xfrm>
            <a:off x="9097739" y="36480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2" name="Shape 1012"/>
          <p:cNvCxnSpPr>
            <a:stCxn id="997" idx="6"/>
            <a:endCxn id="1011" idx="2"/>
          </p:cNvCxnSpPr>
          <p:nvPr/>
        </p:nvCxnSpPr>
        <p:spPr>
          <a:xfrm flipH="1" rot="10800000">
            <a:off x="5165285" y="3691107"/>
            <a:ext cx="3932400" cy="671400"/>
          </a:xfrm>
          <a:prstGeom prst="bentConnector3">
            <a:avLst>
              <a:gd fmla="val 3712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3" name="Shape 1013"/>
          <p:cNvSpPr txBox="1"/>
          <p:nvPr/>
        </p:nvSpPr>
        <p:spPr>
          <a:xfrm>
            <a:off x="8033650" y="3473910"/>
            <a:ext cx="1077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Cell State</a:t>
            </a:r>
          </a:p>
        </p:txBody>
      </p:sp>
      <p:grpSp>
        <p:nvGrpSpPr>
          <p:cNvPr id="1014" name="Shape 1014"/>
          <p:cNvGrpSpPr/>
          <p:nvPr/>
        </p:nvGrpSpPr>
        <p:grpSpPr>
          <a:xfrm>
            <a:off x="1912556" y="3028170"/>
            <a:ext cx="257175" cy="253214"/>
            <a:chOff x="1065475" y="3649425"/>
            <a:chExt cx="1371600" cy="1183800"/>
          </a:xfrm>
        </p:grpSpPr>
        <p:sp>
          <p:nvSpPr>
            <p:cNvPr id="1015" name="Shape 1015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16" name="Shape 10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7" name="Shape 1017"/>
          <p:cNvGrpSpPr/>
          <p:nvPr/>
        </p:nvGrpSpPr>
        <p:grpSpPr>
          <a:xfrm>
            <a:off x="3817569" y="3050658"/>
            <a:ext cx="257175" cy="253214"/>
            <a:chOff x="1065475" y="3649425"/>
            <a:chExt cx="1371600" cy="1183800"/>
          </a:xfrm>
        </p:grpSpPr>
        <p:sp>
          <p:nvSpPr>
            <p:cNvPr id="1018" name="Shape 1018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19" name="Shape 10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0" name="Shape 1020"/>
          <p:cNvGrpSpPr/>
          <p:nvPr/>
        </p:nvGrpSpPr>
        <p:grpSpPr>
          <a:xfrm>
            <a:off x="7703756" y="3028170"/>
            <a:ext cx="257175" cy="253214"/>
            <a:chOff x="1065475" y="3649425"/>
            <a:chExt cx="1371600" cy="1183800"/>
          </a:xfrm>
        </p:grpSpPr>
        <p:sp>
          <p:nvSpPr>
            <p:cNvPr id="1021" name="Shape 1021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22" name="Shape 10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3" name="Shape 1023"/>
          <p:cNvGrpSpPr/>
          <p:nvPr/>
        </p:nvGrpSpPr>
        <p:grpSpPr>
          <a:xfrm>
            <a:off x="6998728" y="4235917"/>
            <a:ext cx="265489" cy="253177"/>
            <a:chOff x="1077700" y="3714875"/>
            <a:chExt cx="1428900" cy="1221900"/>
          </a:xfrm>
        </p:grpSpPr>
        <p:sp>
          <p:nvSpPr>
            <p:cNvPr id="1024" name="Shape 1024"/>
            <p:cNvSpPr/>
            <p:nvPr/>
          </p:nvSpPr>
          <p:spPr>
            <a:xfrm>
              <a:off x="1077700" y="3714875"/>
              <a:ext cx="1428900" cy="1221900"/>
            </a:xfrm>
            <a:prstGeom prst="diamond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25" name="Shape 10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2294" y="4055626"/>
              <a:ext cx="840975" cy="5295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6" name="Shape 1026"/>
          <p:cNvGrpSpPr/>
          <p:nvPr/>
        </p:nvGrpSpPr>
        <p:grpSpPr>
          <a:xfrm>
            <a:off x="5722569" y="3050648"/>
            <a:ext cx="257127" cy="253223"/>
            <a:chOff x="1167500" y="3837225"/>
            <a:chExt cx="1041000" cy="955200"/>
          </a:xfrm>
        </p:grpSpPr>
        <p:sp>
          <p:nvSpPr>
            <p:cNvPr id="1027" name="Shape 1027"/>
            <p:cNvSpPr/>
            <p:nvPr/>
          </p:nvSpPr>
          <p:spPr>
            <a:xfrm>
              <a:off x="1167500" y="3837225"/>
              <a:ext cx="1041000" cy="955200"/>
            </a:xfrm>
            <a:prstGeom prst="diamond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28" name="Shape 10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9349" y="4112824"/>
              <a:ext cx="634100" cy="384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9" name="Shape 1029"/>
          <p:cNvSpPr txBox="1"/>
          <p:nvPr/>
        </p:nvSpPr>
        <p:spPr>
          <a:xfrm>
            <a:off x="596000" y="4425050"/>
            <a:ext cx="1967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What to forget?</a:t>
            </a:r>
          </a:p>
        </p:txBody>
      </p:sp>
      <p:cxnSp>
        <p:nvCxnSpPr>
          <p:cNvPr id="1030" name="Shape 1030"/>
          <p:cNvCxnSpPr/>
          <p:nvPr/>
        </p:nvCxnSpPr>
        <p:spPr>
          <a:xfrm flipH="1" rot="10800000">
            <a:off x="1367525" y="3931100"/>
            <a:ext cx="396000" cy="55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1" name="Shape 1031"/>
          <p:cNvSpPr txBox="1"/>
          <p:nvPr/>
        </p:nvSpPr>
        <p:spPr>
          <a:xfrm>
            <a:off x="2722900" y="3666550"/>
            <a:ext cx="1138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What to remember?</a:t>
            </a:r>
          </a:p>
        </p:txBody>
      </p:sp>
      <p:cxnSp>
        <p:nvCxnSpPr>
          <p:cNvPr id="1032" name="Shape 1032"/>
          <p:cNvCxnSpPr/>
          <p:nvPr/>
        </p:nvCxnSpPr>
        <p:spPr>
          <a:xfrm>
            <a:off x="3649425" y="3943350"/>
            <a:ext cx="787800" cy="4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3" name="Shape 1033"/>
          <p:cNvSpPr txBox="1"/>
          <p:nvPr/>
        </p:nvSpPr>
        <p:spPr>
          <a:xfrm>
            <a:off x="5072750" y="4578800"/>
            <a:ext cx="1967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What to output?</a:t>
            </a:r>
          </a:p>
        </p:txBody>
      </p:sp>
      <p:cxnSp>
        <p:nvCxnSpPr>
          <p:cNvPr id="1034" name="Shape 1034"/>
          <p:cNvCxnSpPr/>
          <p:nvPr/>
        </p:nvCxnSpPr>
        <p:spPr>
          <a:xfrm flipH="1" rot="10800000">
            <a:off x="6451300" y="4584350"/>
            <a:ext cx="945600" cy="24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type="title"/>
          </p:nvPr>
        </p:nvSpPr>
        <p:spPr>
          <a:xfrm>
            <a:off x="1303800" y="598575"/>
            <a:ext cx="70305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Inside an LSTM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00025" y="1347100"/>
            <a:ext cx="8862300" cy="37353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1" name="Shape 1041"/>
          <p:cNvSpPr txBox="1"/>
          <p:nvPr/>
        </p:nvSpPr>
        <p:spPr>
          <a:xfrm>
            <a:off x="6588575" y="440900"/>
            <a:ext cx="665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1441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Forget Gate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3346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</a:t>
            </a:r>
            <a:r>
              <a:rPr lang="en"/>
              <a:t>Gate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5251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Block Input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72322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 Gate</a:t>
            </a:r>
          </a:p>
        </p:txBody>
      </p:sp>
      <p:cxnSp>
        <p:nvCxnSpPr>
          <p:cNvPr id="1046" name="Shape 1046"/>
          <p:cNvCxnSpPr>
            <a:stCxn id="1047" idx="2"/>
            <a:endCxn id="1045" idx="0"/>
          </p:cNvCxnSpPr>
          <p:nvPr/>
        </p:nvCxnSpPr>
        <p:spPr>
          <a:xfrm flipH="1" rot="-5400000">
            <a:off x="6884251" y="1906601"/>
            <a:ext cx="985200" cy="911100"/>
          </a:xfrm>
          <a:prstGeom prst="bentConnector3">
            <a:avLst>
              <a:gd fmla="val 2901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8" name="Shape 1048"/>
          <p:cNvCxnSpPr>
            <a:stCxn id="1047" idx="2"/>
            <a:endCxn id="1044" idx="0"/>
          </p:cNvCxnSpPr>
          <p:nvPr/>
        </p:nvCxnSpPr>
        <p:spPr>
          <a:xfrm rot="5400000">
            <a:off x="5893651" y="1827101"/>
            <a:ext cx="985200" cy="1070100"/>
          </a:xfrm>
          <a:prstGeom prst="bentConnector3">
            <a:avLst>
              <a:gd fmla="val 285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9" name="Shape 1049"/>
          <p:cNvCxnSpPr>
            <a:stCxn id="1047" idx="2"/>
            <a:endCxn id="1043" idx="0"/>
          </p:cNvCxnSpPr>
          <p:nvPr/>
        </p:nvCxnSpPr>
        <p:spPr>
          <a:xfrm rot="5400000">
            <a:off x="4941151" y="874601"/>
            <a:ext cx="985200" cy="2975100"/>
          </a:xfrm>
          <a:prstGeom prst="bentConnector3">
            <a:avLst>
              <a:gd fmla="val 2818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0" name="Shape 1050"/>
          <p:cNvCxnSpPr>
            <a:stCxn id="1047" idx="2"/>
            <a:endCxn id="1042" idx="0"/>
          </p:cNvCxnSpPr>
          <p:nvPr/>
        </p:nvCxnSpPr>
        <p:spPr>
          <a:xfrm rot="5400000">
            <a:off x="3988651" y="-77898"/>
            <a:ext cx="985200" cy="4880100"/>
          </a:xfrm>
          <a:prstGeom prst="bentConnector3">
            <a:avLst>
              <a:gd fmla="val 2818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1" name="Shape 1051"/>
          <p:cNvSpPr txBox="1"/>
          <p:nvPr/>
        </p:nvSpPr>
        <p:spPr>
          <a:xfrm>
            <a:off x="108850" y="3473910"/>
            <a:ext cx="1077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Cell State</a:t>
            </a:r>
          </a:p>
        </p:txBody>
      </p:sp>
      <p:grpSp>
        <p:nvGrpSpPr>
          <p:cNvPr id="1052" name="Shape 1052"/>
          <p:cNvGrpSpPr/>
          <p:nvPr/>
        </p:nvGrpSpPr>
        <p:grpSpPr>
          <a:xfrm>
            <a:off x="1779850" y="3454850"/>
            <a:ext cx="522600" cy="473400"/>
            <a:chOff x="1628775" y="2865675"/>
            <a:chExt cx="522600" cy="473400"/>
          </a:xfrm>
        </p:grpSpPr>
        <p:sp>
          <p:nvSpPr>
            <p:cNvPr id="1053" name="Shape 1053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55" name="Shape 1055"/>
          <p:cNvSpPr/>
          <p:nvPr/>
        </p:nvSpPr>
        <p:spPr>
          <a:xfrm>
            <a:off x="40825" y="36480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56" name="Shape 1056"/>
          <p:cNvCxnSpPr>
            <a:stCxn id="1042" idx="2"/>
            <a:endCxn id="1053" idx="0"/>
          </p:cNvCxnSpPr>
          <p:nvPr/>
        </p:nvCxnSpPr>
        <p:spPr>
          <a:xfrm>
            <a:off x="2041150" y="3091475"/>
            <a:ext cx="0" cy="36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7" name="Shape 1057"/>
          <p:cNvCxnSpPr>
            <a:stCxn id="1055" idx="6"/>
            <a:endCxn id="1053" idx="2"/>
          </p:cNvCxnSpPr>
          <p:nvPr/>
        </p:nvCxnSpPr>
        <p:spPr>
          <a:xfrm>
            <a:off x="108925" y="3690982"/>
            <a:ext cx="16710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8" name="Shape 1058"/>
          <p:cNvCxnSpPr>
            <a:stCxn id="1043" idx="2"/>
            <a:endCxn id="1059" idx="2"/>
          </p:cNvCxnSpPr>
          <p:nvPr/>
        </p:nvCxnSpPr>
        <p:spPr>
          <a:xfrm flipH="1" rot="-5400000">
            <a:off x="4039900" y="2997725"/>
            <a:ext cx="509100" cy="696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0" name="Shape 1060"/>
          <p:cNvCxnSpPr>
            <a:stCxn id="1044" idx="2"/>
            <a:endCxn id="1059" idx="6"/>
          </p:cNvCxnSpPr>
          <p:nvPr/>
        </p:nvCxnSpPr>
        <p:spPr>
          <a:xfrm rot="5400000">
            <a:off x="5253700" y="3003125"/>
            <a:ext cx="509100" cy="685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061" name="Shape 1061"/>
          <p:cNvGrpSpPr/>
          <p:nvPr/>
        </p:nvGrpSpPr>
        <p:grpSpPr>
          <a:xfrm>
            <a:off x="4642685" y="4125800"/>
            <a:ext cx="522600" cy="473407"/>
            <a:chOff x="4642685" y="2754200"/>
            <a:chExt cx="522600" cy="473407"/>
          </a:xfrm>
        </p:grpSpPr>
        <p:sp>
          <p:nvSpPr>
            <p:cNvPr id="1062" name="Shape 1062"/>
            <p:cNvSpPr/>
            <p:nvPr/>
          </p:nvSpPr>
          <p:spPr>
            <a:xfrm>
              <a:off x="4642685" y="2754207"/>
              <a:ext cx="522600" cy="473400"/>
            </a:xfrm>
            <a:prstGeom prst="ellipse">
              <a:avLst/>
            </a:prstGeom>
            <a:solidFill>
              <a:srgbClr val="FF00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4691725" y="2754200"/>
              <a:ext cx="424500" cy="473400"/>
            </a:xfrm>
            <a:prstGeom prst="mathPlus">
              <a:avLst>
                <a:gd fmla="val 20541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Shape 1064"/>
          <p:cNvGrpSpPr/>
          <p:nvPr/>
        </p:nvGrpSpPr>
        <p:grpSpPr>
          <a:xfrm>
            <a:off x="4642675" y="3363800"/>
            <a:ext cx="522600" cy="473400"/>
            <a:chOff x="1628775" y="2865675"/>
            <a:chExt cx="522600" cy="473400"/>
          </a:xfrm>
        </p:grpSpPr>
        <p:sp>
          <p:nvSpPr>
            <p:cNvPr id="1059" name="Shape 1059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66" name="Shape 1066"/>
          <p:cNvCxnSpPr>
            <a:stCxn id="1059" idx="4"/>
            <a:endCxn id="1062" idx="0"/>
          </p:cNvCxnSpPr>
          <p:nvPr/>
        </p:nvCxnSpPr>
        <p:spPr>
          <a:xfrm>
            <a:off x="4903975" y="3837200"/>
            <a:ext cx="0" cy="28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7" name="Shape 1067"/>
          <p:cNvCxnSpPr>
            <a:stCxn id="1053" idx="4"/>
            <a:endCxn id="1062" idx="2"/>
          </p:cNvCxnSpPr>
          <p:nvPr/>
        </p:nvCxnSpPr>
        <p:spPr>
          <a:xfrm flipH="1" rot="-5400000">
            <a:off x="3124750" y="2844650"/>
            <a:ext cx="434400" cy="2601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068" name="Shape 1068"/>
          <p:cNvGrpSpPr/>
          <p:nvPr/>
        </p:nvGrpSpPr>
        <p:grpSpPr>
          <a:xfrm>
            <a:off x="7571050" y="4125800"/>
            <a:ext cx="522600" cy="473400"/>
            <a:chOff x="1628775" y="2865675"/>
            <a:chExt cx="522600" cy="473400"/>
          </a:xfrm>
        </p:grpSpPr>
        <p:sp>
          <p:nvSpPr>
            <p:cNvPr id="1069" name="Shape 1069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71" name="Shape 1071"/>
          <p:cNvCxnSpPr>
            <a:stCxn id="1062" idx="6"/>
            <a:endCxn id="1069" idx="2"/>
          </p:cNvCxnSpPr>
          <p:nvPr/>
        </p:nvCxnSpPr>
        <p:spPr>
          <a:xfrm>
            <a:off x="5165285" y="4362507"/>
            <a:ext cx="2405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2" name="Shape 1072"/>
          <p:cNvCxnSpPr>
            <a:stCxn id="1045" idx="2"/>
            <a:endCxn id="1069" idx="0"/>
          </p:cNvCxnSpPr>
          <p:nvPr/>
        </p:nvCxnSpPr>
        <p:spPr>
          <a:xfrm>
            <a:off x="7832350" y="3091475"/>
            <a:ext cx="0" cy="103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3" name="Shape 1073"/>
          <p:cNvSpPr/>
          <p:nvPr/>
        </p:nvSpPr>
        <p:spPr>
          <a:xfrm>
            <a:off x="7798300" y="50917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74" name="Shape 1074"/>
          <p:cNvCxnSpPr>
            <a:stCxn id="1069" idx="4"/>
            <a:endCxn id="1073" idx="0"/>
          </p:cNvCxnSpPr>
          <p:nvPr/>
        </p:nvCxnSpPr>
        <p:spPr>
          <a:xfrm>
            <a:off x="7832350" y="4599200"/>
            <a:ext cx="0" cy="49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5" name="Shape 1075"/>
          <p:cNvSpPr txBox="1"/>
          <p:nvPr/>
        </p:nvSpPr>
        <p:spPr>
          <a:xfrm>
            <a:off x="7166950" y="4663175"/>
            <a:ext cx="7482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</a:t>
            </a:r>
          </a:p>
        </p:txBody>
      </p:sp>
      <p:sp>
        <p:nvSpPr>
          <p:cNvPr id="1076" name="Shape 1076"/>
          <p:cNvSpPr/>
          <p:nvPr/>
        </p:nvSpPr>
        <p:spPr>
          <a:xfrm>
            <a:off x="9097739" y="36480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77" name="Shape 1077"/>
          <p:cNvCxnSpPr>
            <a:stCxn id="1062" idx="6"/>
            <a:endCxn id="1076" idx="2"/>
          </p:cNvCxnSpPr>
          <p:nvPr/>
        </p:nvCxnSpPr>
        <p:spPr>
          <a:xfrm flipH="1" rot="10800000">
            <a:off x="5165285" y="3691107"/>
            <a:ext cx="3932400" cy="671400"/>
          </a:xfrm>
          <a:prstGeom prst="bentConnector3">
            <a:avLst>
              <a:gd fmla="val 3712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8" name="Shape 1078"/>
          <p:cNvSpPr txBox="1"/>
          <p:nvPr/>
        </p:nvSpPr>
        <p:spPr>
          <a:xfrm>
            <a:off x="8033650" y="3473910"/>
            <a:ext cx="1077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Cell State</a:t>
            </a:r>
          </a:p>
        </p:txBody>
      </p:sp>
      <p:grpSp>
        <p:nvGrpSpPr>
          <p:cNvPr id="1079" name="Shape 1079"/>
          <p:cNvGrpSpPr/>
          <p:nvPr/>
        </p:nvGrpSpPr>
        <p:grpSpPr>
          <a:xfrm>
            <a:off x="1912556" y="3028170"/>
            <a:ext cx="257175" cy="253214"/>
            <a:chOff x="1065475" y="3649425"/>
            <a:chExt cx="1371600" cy="1183800"/>
          </a:xfrm>
        </p:grpSpPr>
        <p:sp>
          <p:nvSpPr>
            <p:cNvPr id="1080" name="Shape 1080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81" name="Shape 10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2" name="Shape 1082"/>
          <p:cNvGrpSpPr/>
          <p:nvPr/>
        </p:nvGrpSpPr>
        <p:grpSpPr>
          <a:xfrm>
            <a:off x="3817569" y="3050658"/>
            <a:ext cx="257175" cy="253214"/>
            <a:chOff x="1065475" y="3649425"/>
            <a:chExt cx="1371600" cy="1183800"/>
          </a:xfrm>
        </p:grpSpPr>
        <p:sp>
          <p:nvSpPr>
            <p:cNvPr id="1083" name="Shape 1083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84" name="Shape 10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5" name="Shape 1085"/>
          <p:cNvGrpSpPr/>
          <p:nvPr/>
        </p:nvGrpSpPr>
        <p:grpSpPr>
          <a:xfrm>
            <a:off x="7703756" y="3028170"/>
            <a:ext cx="257175" cy="253214"/>
            <a:chOff x="1065475" y="3649425"/>
            <a:chExt cx="1371600" cy="1183800"/>
          </a:xfrm>
        </p:grpSpPr>
        <p:sp>
          <p:nvSpPr>
            <p:cNvPr id="1086" name="Shape 1086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87" name="Shape 10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8" name="Shape 1088"/>
          <p:cNvGrpSpPr/>
          <p:nvPr/>
        </p:nvGrpSpPr>
        <p:grpSpPr>
          <a:xfrm>
            <a:off x="6998728" y="4235917"/>
            <a:ext cx="265489" cy="253177"/>
            <a:chOff x="1077700" y="3714875"/>
            <a:chExt cx="1428900" cy="1221900"/>
          </a:xfrm>
        </p:grpSpPr>
        <p:sp>
          <p:nvSpPr>
            <p:cNvPr id="1089" name="Shape 1089"/>
            <p:cNvSpPr/>
            <p:nvPr/>
          </p:nvSpPr>
          <p:spPr>
            <a:xfrm>
              <a:off x="1077700" y="3714875"/>
              <a:ext cx="1428900" cy="1221900"/>
            </a:xfrm>
            <a:prstGeom prst="diamond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90" name="Shape 10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2294" y="4055626"/>
              <a:ext cx="840975" cy="5295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1" name="Shape 1091"/>
          <p:cNvGrpSpPr/>
          <p:nvPr/>
        </p:nvGrpSpPr>
        <p:grpSpPr>
          <a:xfrm>
            <a:off x="5722569" y="3050648"/>
            <a:ext cx="257127" cy="253223"/>
            <a:chOff x="1167500" y="3837225"/>
            <a:chExt cx="1041000" cy="955200"/>
          </a:xfrm>
        </p:grpSpPr>
        <p:sp>
          <p:nvSpPr>
            <p:cNvPr id="1092" name="Shape 1092"/>
            <p:cNvSpPr/>
            <p:nvPr/>
          </p:nvSpPr>
          <p:spPr>
            <a:xfrm>
              <a:off x="1167500" y="3837225"/>
              <a:ext cx="1041000" cy="955200"/>
            </a:xfrm>
            <a:prstGeom prst="diamond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93" name="Shape 10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9349" y="4112824"/>
              <a:ext cx="634100" cy="384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4" name="Shape 1094"/>
          <p:cNvSpPr txBox="1"/>
          <p:nvPr/>
        </p:nvSpPr>
        <p:spPr>
          <a:xfrm>
            <a:off x="108850" y="1416500"/>
            <a:ext cx="1503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Recurrent State</a:t>
            </a:r>
          </a:p>
        </p:txBody>
      </p:sp>
      <p:sp>
        <p:nvSpPr>
          <p:cNvPr id="1095" name="Shape 1095"/>
          <p:cNvSpPr/>
          <p:nvPr/>
        </p:nvSpPr>
        <p:spPr>
          <a:xfrm>
            <a:off x="40825" y="15906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96" name="Shape 1096"/>
          <p:cNvCxnSpPr>
            <a:stCxn id="1095" idx="6"/>
            <a:endCxn id="1047" idx="1"/>
          </p:cNvCxnSpPr>
          <p:nvPr/>
        </p:nvCxnSpPr>
        <p:spPr>
          <a:xfrm flipH="1" rot="10800000">
            <a:off x="108925" y="1632982"/>
            <a:ext cx="6575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097" name="Shape 1097"/>
          <p:cNvGrpSpPr/>
          <p:nvPr/>
        </p:nvGrpSpPr>
        <p:grpSpPr>
          <a:xfrm>
            <a:off x="6684537" y="1396151"/>
            <a:ext cx="473464" cy="474835"/>
            <a:chOff x="2717350" y="1396014"/>
            <a:chExt cx="473464" cy="474835"/>
          </a:xfrm>
        </p:grpSpPr>
        <p:sp>
          <p:nvSpPr>
            <p:cNvPr id="1098" name="Shape 1098"/>
            <p:cNvSpPr/>
            <p:nvPr/>
          </p:nvSpPr>
          <p:spPr>
            <a:xfrm>
              <a:off x="2717350" y="1397450"/>
              <a:ext cx="473400" cy="473400"/>
            </a:xfrm>
            <a:prstGeom prst="ellipse">
              <a:avLst/>
            </a:prstGeom>
            <a:solidFill>
              <a:srgbClr val="98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47" name="Shape 10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17414" y="1396014"/>
              <a:ext cx="473399" cy="4733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99" name="Shape 1099"/>
          <p:cNvCxnSpPr>
            <a:stCxn id="1041" idx="2"/>
            <a:endCxn id="1047" idx="0"/>
          </p:cNvCxnSpPr>
          <p:nvPr/>
        </p:nvCxnSpPr>
        <p:spPr>
          <a:xfrm>
            <a:off x="6921275" y="734900"/>
            <a:ext cx="0" cy="66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0" name="Shape 1100"/>
          <p:cNvSpPr/>
          <p:nvPr/>
        </p:nvSpPr>
        <p:spPr>
          <a:xfrm>
            <a:off x="9097739" y="47910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01" name="Shape 1101"/>
          <p:cNvCxnSpPr>
            <a:stCxn id="1069" idx="4"/>
            <a:endCxn id="1100" idx="2"/>
          </p:cNvCxnSpPr>
          <p:nvPr/>
        </p:nvCxnSpPr>
        <p:spPr>
          <a:xfrm flipH="1" rot="-5400000">
            <a:off x="8347600" y="4083950"/>
            <a:ext cx="234900" cy="1265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2" name="Shape 1102"/>
          <p:cNvSpPr txBox="1"/>
          <p:nvPr/>
        </p:nvSpPr>
        <p:spPr>
          <a:xfrm>
            <a:off x="7760199" y="4638575"/>
            <a:ext cx="12654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Recurrent State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>
            <p:ph type="title"/>
          </p:nvPr>
        </p:nvSpPr>
        <p:spPr>
          <a:xfrm>
            <a:off x="1303800" y="598575"/>
            <a:ext cx="70305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Inside an LSTM</a:t>
            </a:r>
          </a:p>
        </p:txBody>
      </p:sp>
      <p:sp>
        <p:nvSpPr>
          <p:cNvPr id="1108" name="Shape 1108"/>
          <p:cNvSpPr/>
          <p:nvPr/>
        </p:nvSpPr>
        <p:spPr>
          <a:xfrm>
            <a:off x="200025" y="1347100"/>
            <a:ext cx="8862300" cy="37353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 txBox="1"/>
          <p:nvPr/>
        </p:nvSpPr>
        <p:spPr>
          <a:xfrm>
            <a:off x="6588575" y="440900"/>
            <a:ext cx="665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1441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Forget Gate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3346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</a:t>
            </a:r>
            <a:r>
              <a:rPr lang="en"/>
              <a:t>Gate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52510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Block Input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7232200" y="28547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 Gate</a:t>
            </a:r>
          </a:p>
        </p:txBody>
      </p:sp>
      <p:cxnSp>
        <p:nvCxnSpPr>
          <p:cNvPr id="1114" name="Shape 1114"/>
          <p:cNvCxnSpPr>
            <a:stCxn id="1115" idx="2"/>
            <a:endCxn id="1116" idx="0"/>
          </p:cNvCxnSpPr>
          <p:nvPr/>
        </p:nvCxnSpPr>
        <p:spPr>
          <a:xfrm flipH="1" rot="-5400000">
            <a:off x="7211401" y="1579451"/>
            <a:ext cx="324300" cy="9045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7" name="Shape 1117"/>
          <p:cNvCxnSpPr>
            <a:stCxn id="1115" idx="2"/>
            <a:endCxn id="1112" idx="0"/>
          </p:cNvCxnSpPr>
          <p:nvPr/>
        </p:nvCxnSpPr>
        <p:spPr>
          <a:xfrm rot="5400000">
            <a:off x="5893651" y="1827101"/>
            <a:ext cx="985200" cy="1070100"/>
          </a:xfrm>
          <a:prstGeom prst="bentConnector3">
            <a:avLst>
              <a:gd fmla="val 4434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8" name="Shape 1118"/>
          <p:cNvSpPr txBox="1"/>
          <p:nvPr/>
        </p:nvSpPr>
        <p:spPr>
          <a:xfrm>
            <a:off x="108850" y="3473910"/>
            <a:ext cx="1077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Cell State</a:t>
            </a:r>
          </a:p>
        </p:txBody>
      </p:sp>
      <p:grpSp>
        <p:nvGrpSpPr>
          <p:cNvPr id="1119" name="Shape 1119"/>
          <p:cNvGrpSpPr/>
          <p:nvPr/>
        </p:nvGrpSpPr>
        <p:grpSpPr>
          <a:xfrm>
            <a:off x="1779850" y="3454850"/>
            <a:ext cx="522600" cy="473400"/>
            <a:chOff x="1628775" y="2865675"/>
            <a:chExt cx="522600" cy="473400"/>
          </a:xfrm>
        </p:grpSpPr>
        <p:sp>
          <p:nvSpPr>
            <p:cNvPr id="1120" name="Shape 1120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Shape 1122"/>
          <p:cNvSpPr/>
          <p:nvPr/>
        </p:nvSpPr>
        <p:spPr>
          <a:xfrm>
            <a:off x="40825" y="36480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23" name="Shape 1123"/>
          <p:cNvCxnSpPr>
            <a:stCxn id="1110" idx="2"/>
            <a:endCxn id="1120" idx="0"/>
          </p:cNvCxnSpPr>
          <p:nvPr/>
        </p:nvCxnSpPr>
        <p:spPr>
          <a:xfrm>
            <a:off x="2041150" y="3091475"/>
            <a:ext cx="0" cy="36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4" name="Shape 1124"/>
          <p:cNvCxnSpPr>
            <a:stCxn id="1122" idx="6"/>
            <a:endCxn id="1120" idx="2"/>
          </p:cNvCxnSpPr>
          <p:nvPr/>
        </p:nvCxnSpPr>
        <p:spPr>
          <a:xfrm>
            <a:off x="108925" y="3690982"/>
            <a:ext cx="16710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5" name="Shape 1125"/>
          <p:cNvCxnSpPr>
            <a:stCxn id="1111" idx="2"/>
            <a:endCxn id="1126" idx="2"/>
          </p:cNvCxnSpPr>
          <p:nvPr/>
        </p:nvCxnSpPr>
        <p:spPr>
          <a:xfrm flipH="1" rot="-5400000">
            <a:off x="4039900" y="2997725"/>
            <a:ext cx="509100" cy="696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7" name="Shape 1127"/>
          <p:cNvCxnSpPr>
            <a:stCxn id="1112" idx="2"/>
            <a:endCxn id="1126" idx="6"/>
          </p:cNvCxnSpPr>
          <p:nvPr/>
        </p:nvCxnSpPr>
        <p:spPr>
          <a:xfrm rot="5400000">
            <a:off x="5253700" y="3003125"/>
            <a:ext cx="509100" cy="685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128" name="Shape 1128"/>
          <p:cNvGrpSpPr/>
          <p:nvPr/>
        </p:nvGrpSpPr>
        <p:grpSpPr>
          <a:xfrm>
            <a:off x="4642685" y="4125800"/>
            <a:ext cx="522600" cy="473407"/>
            <a:chOff x="4642685" y="2754200"/>
            <a:chExt cx="522600" cy="473407"/>
          </a:xfrm>
        </p:grpSpPr>
        <p:sp>
          <p:nvSpPr>
            <p:cNvPr id="1129" name="Shape 1129"/>
            <p:cNvSpPr/>
            <p:nvPr/>
          </p:nvSpPr>
          <p:spPr>
            <a:xfrm>
              <a:off x="4642685" y="2754207"/>
              <a:ext cx="522600" cy="473400"/>
            </a:xfrm>
            <a:prstGeom prst="ellipse">
              <a:avLst/>
            </a:prstGeom>
            <a:solidFill>
              <a:srgbClr val="FF00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4691725" y="2754200"/>
              <a:ext cx="424500" cy="473400"/>
            </a:xfrm>
            <a:prstGeom prst="mathPlus">
              <a:avLst>
                <a:gd fmla="val 20541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Shape 1131"/>
          <p:cNvGrpSpPr/>
          <p:nvPr/>
        </p:nvGrpSpPr>
        <p:grpSpPr>
          <a:xfrm>
            <a:off x="4642675" y="3363800"/>
            <a:ext cx="522600" cy="473400"/>
            <a:chOff x="1628775" y="2865675"/>
            <a:chExt cx="522600" cy="473400"/>
          </a:xfrm>
        </p:grpSpPr>
        <p:sp>
          <p:nvSpPr>
            <p:cNvPr id="1126" name="Shape 1126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33" name="Shape 1133"/>
          <p:cNvCxnSpPr>
            <a:stCxn id="1126" idx="4"/>
            <a:endCxn id="1129" idx="0"/>
          </p:cNvCxnSpPr>
          <p:nvPr/>
        </p:nvCxnSpPr>
        <p:spPr>
          <a:xfrm>
            <a:off x="4903975" y="3837200"/>
            <a:ext cx="0" cy="28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4" name="Shape 1134"/>
          <p:cNvCxnSpPr>
            <a:stCxn id="1120" idx="4"/>
            <a:endCxn id="1129" idx="2"/>
          </p:cNvCxnSpPr>
          <p:nvPr/>
        </p:nvCxnSpPr>
        <p:spPr>
          <a:xfrm flipH="1" rot="-5400000">
            <a:off x="3124750" y="2844650"/>
            <a:ext cx="434400" cy="2601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135" name="Shape 1135"/>
          <p:cNvGrpSpPr/>
          <p:nvPr/>
        </p:nvGrpSpPr>
        <p:grpSpPr>
          <a:xfrm>
            <a:off x="7571050" y="4125800"/>
            <a:ext cx="522600" cy="473400"/>
            <a:chOff x="1628775" y="2865675"/>
            <a:chExt cx="522600" cy="473400"/>
          </a:xfrm>
        </p:grpSpPr>
        <p:sp>
          <p:nvSpPr>
            <p:cNvPr id="1136" name="Shape 1136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38" name="Shape 1138"/>
          <p:cNvCxnSpPr>
            <a:stCxn id="1129" idx="6"/>
            <a:endCxn id="1136" idx="2"/>
          </p:cNvCxnSpPr>
          <p:nvPr/>
        </p:nvCxnSpPr>
        <p:spPr>
          <a:xfrm>
            <a:off x="5165285" y="4362507"/>
            <a:ext cx="2405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9" name="Shape 1139"/>
          <p:cNvCxnSpPr>
            <a:stCxn id="1113" idx="2"/>
            <a:endCxn id="1136" idx="0"/>
          </p:cNvCxnSpPr>
          <p:nvPr/>
        </p:nvCxnSpPr>
        <p:spPr>
          <a:xfrm>
            <a:off x="7832350" y="3091475"/>
            <a:ext cx="0" cy="103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0" name="Shape 1140"/>
          <p:cNvSpPr/>
          <p:nvPr/>
        </p:nvSpPr>
        <p:spPr>
          <a:xfrm>
            <a:off x="7798300" y="50917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41" name="Shape 1141"/>
          <p:cNvCxnSpPr>
            <a:stCxn id="1136" idx="4"/>
            <a:endCxn id="1140" idx="0"/>
          </p:cNvCxnSpPr>
          <p:nvPr/>
        </p:nvCxnSpPr>
        <p:spPr>
          <a:xfrm>
            <a:off x="7832350" y="4599200"/>
            <a:ext cx="0" cy="49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2" name="Shape 1142"/>
          <p:cNvSpPr txBox="1"/>
          <p:nvPr/>
        </p:nvSpPr>
        <p:spPr>
          <a:xfrm>
            <a:off x="7166950" y="4663175"/>
            <a:ext cx="7482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</a:t>
            </a:r>
          </a:p>
        </p:txBody>
      </p:sp>
      <p:sp>
        <p:nvSpPr>
          <p:cNvPr id="1143" name="Shape 1143"/>
          <p:cNvSpPr/>
          <p:nvPr/>
        </p:nvSpPr>
        <p:spPr>
          <a:xfrm>
            <a:off x="9097739" y="36480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44" name="Shape 1144"/>
          <p:cNvCxnSpPr>
            <a:stCxn id="1129" idx="6"/>
            <a:endCxn id="1143" idx="2"/>
          </p:cNvCxnSpPr>
          <p:nvPr/>
        </p:nvCxnSpPr>
        <p:spPr>
          <a:xfrm flipH="1" rot="10800000">
            <a:off x="5165285" y="3691107"/>
            <a:ext cx="3932400" cy="671400"/>
          </a:xfrm>
          <a:prstGeom prst="bentConnector3">
            <a:avLst>
              <a:gd fmla="val 3712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5" name="Shape 1145"/>
          <p:cNvSpPr txBox="1"/>
          <p:nvPr/>
        </p:nvSpPr>
        <p:spPr>
          <a:xfrm>
            <a:off x="8033650" y="3473910"/>
            <a:ext cx="1077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Cell State</a:t>
            </a:r>
          </a:p>
        </p:txBody>
      </p:sp>
      <p:grpSp>
        <p:nvGrpSpPr>
          <p:cNvPr id="1146" name="Shape 1146"/>
          <p:cNvGrpSpPr/>
          <p:nvPr/>
        </p:nvGrpSpPr>
        <p:grpSpPr>
          <a:xfrm>
            <a:off x="1912556" y="3028170"/>
            <a:ext cx="257175" cy="253214"/>
            <a:chOff x="1065475" y="3649425"/>
            <a:chExt cx="1371600" cy="1183800"/>
          </a:xfrm>
        </p:grpSpPr>
        <p:sp>
          <p:nvSpPr>
            <p:cNvPr id="1147" name="Shape 1147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48" name="Shape 11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9" name="Shape 1149"/>
          <p:cNvGrpSpPr/>
          <p:nvPr/>
        </p:nvGrpSpPr>
        <p:grpSpPr>
          <a:xfrm>
            <a:off x="7703756" y="3028170"/>
            <a:ext cx="257175" cy="253214"/>
            <a:chOff x="1065475" y="3649425"/>
            <a:chExt cx="1371600" cy="1183800"/>
          </a:xfrm>
        </p:grpSpPr>
        <p:sp>
          <p:nvSpPr>
            <p:cNvPr id="1150" name="Shape 1150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51" name="Shape 1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2" name="Shape 1152"/>
          <p:cNvGrpSpPr/>
          <p:nvPr/>
        </p:nvGrpSpPr>
        <p:grpSpPr>
          <a:xfrm>
            <a:off x="6998728" y="4235917"/>
            <a:ext cx="265489" cy="253177"/>
            <a:chOff x="1077700" y="3714875"/>
            <a:chExt cx="1428900" cy="1221900"/>
          </a:xfrm>
        </p:grpSpPr>
        <p:sp>
          <p:nvSpPr>
            <p:cNvPr id="1153" name="Shape 1153"/>
            <p:cNvSpPr/>
            <p:nvPr/>
          </p:nvSpPr>
          <p:spPr>
            <a:xfrm>
              <a:off x="1077700" y="3714875"/>
              <a:ext cx="1428900" cy="1221900"/>
            </a:xfrm>
            <a:prstGeom prst="diamond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54" name="Shape 11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2294" y="4055626"/>
              <a:ext cx="840975" cy="529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5" name="Shape 1155"/>
          <p:cNvSpPr txBox="1"/>
          <p:nvPr/>
        </p:nvSpPr>
        <p:spPr>
          <a:xfrm>
            <a:off x="108850" y="1416500"/>
            <a:ext cx="1503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Recurrent State</a:t>
            </a:r>
          </a:p>
        </p:txBody>
      </p:sp>
      <p:sp>
        <p:nvSpPr>
          <p:cNvPr id="1156" name="Shape 1156"/>
          <p:cNvSpPr/>
          <p:nvPr/>
        </p:nvSpPr>
        <p:spPr>
          <a:xfrm>
            <a:off x="40825" y="15906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57" name="Shape 1157"/>
          <p:cNvCxnSpPr>
            <a:stCxn id="1156" idx="6"/>
            <a:endCxn id="1115" idx="1"/>
          </p:cNvCxnSpPr>
          <p:nvPr/>
        </p:nvCxnSpPr>
        <p:spPr>
          <a:xfrm flipH="1" rot="10800000">
            <a:off x="108925" y="1632982"/>
            <a:ext cx="6575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158" name="Shape 1158"/>
          <p:cNvGrpSpPr/>
          <p:nvPr/>
        </p:nvGrpSpPr>
        <p:grpSpPr>
          <a:xfrm>
            <a:off x="6684537" y="1396151"/>
            <a:ext cx="473464" cy="474835"/>
            <a:chOff x="2717350" y="1396014"/>
            <a:chExt cx="473464" cy="474835"/>
          </a:xfrm>
        </p:grpSpPr>
        <p:sp>
          <p:nvSpPr>
            <p:cNvPr id="1159" name="Shape 1159"/>
            <p:cNvSpPr/>
            <p:nvPr/>
          </p:nvSpPr>
          <p:spPr>
            <a:xfrm>
              <a:off x="2717350" y="1397450"/>
              <a:ext cx="473400" cy="473400"/>
            </a:xfrm>
            <a:prstGeom prst="ellipse">
              <a:avLst/>
            </a:prstGeom>
            <a:solidFill>
              <a:srgbClr val="98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15" name="Shape 1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17414" y="1396014"/>
              <a:ext cx="473399" cy="4733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60" name="Shape 1160"/>
          <p:cNvCxnSpPr>
            <a:stCxn id="1109" idx="2"/>
            <a:endCxn id="1115" idx="0"/>
          </p:cNvCxnSpPr>
          <p:nvPr/>
        </p:nvCxnSpPr>
        <p:spPr>
          <a:xfrm>
            <a:off x="6921275" y="734900"/>
            <a:ext cx="0" cy="66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1" name="Shape 1161"/>
          <p:cNvSpPr/>
          <p:nvPr/>
        </p:nvSpPr>
        <p:spPr>
          <a:xfrm>
            <a:off x="9097739" y="47910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62" name="Shape 1162"/>
          <p:cNvCxnSpPr>
            <a:stCxn id="1136" idx="4"/>
            <a:endCxn id="1161" idx="2"/>
          </p:cNvCxnSpPr>
          <p:nvPr/>
        </p:nvCxnSpPr>
        <p:spPr>
          <a:xfrm flipH="1" rot="-5400000">
            <a:off x="8347600" y="4083950"/>
            <a:ext cx="234900" cy="1265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3" name="Shape 1163"/>
          <p:cNvSpPr txBox="1"/>
          <p:nvPr/>
        </p:nvSpPr>
        <p:spPr>
          <a:xfrm>
            <a:off x="7760199" y="4638575"/>
            <a:ext cx="12654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Recurrent State</a:t>
            </a:r>
          </a:p>
        </p:txBody>
      </p:sp>
      <p:grpSp>
        <p:nvGrpSpPr>
          <p:cNvPr id="1164" name="Shape 1164"/>
          <p:cNvGrpSpPr/>
          <p:nvPr/>
        </p:nvGrpSpPr>
        <p:grpSpPr>
          <a:xfrm>
            <a:off x="3817569" y="3050658"/>
            <a:ext cx="257175" cy="253214"/>
            <a:chOff x="1065475" y="3649425"/>
            <a:chExt cx="1371600" cy="1183800"/>
          </a:xfrm>
        </p:grpSpPr>
        <p:sp>
          <p:nvSpPr>
            <p:cNvPr id="1165" name="Shape 1165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66" name="Shape 1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7" name="Shape 1167"/>
          <p:cNvGrpSpPr/>
          <p:nvPr/>
        </p:nvGrpSpPr>
        <p:grpSpPr>
          <a:xfrm>
            <a:off x="5722569" y="3050648"/>
            <a:ext cx="257127" cy="253223"/>
            <a:chOff x="1167500" y="3837225"/>
            <a:chExt cx="1041000" cy="955200"/>
          </a:xfrm>
        </p:grpSpPr>
        <p:sp>
          <p:nvSpPr>
            <p:cNvPr id="1168" name="Shape 1168"/>
            <p:cNvSpPr/>
            <p:nvPr/>
          </p:nvSpPr>
          <p:spPr>
            <a:xfrm>
              <a:off x="1167500" y="3837225"/>
              <a:ext cx="1041000" cy="955200"/>
            </a:xfrm>
            <a:prstGeom prst="diamond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69" name="Shape 11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59349" y="4112824"/>
              <a:ext cx="634100" cy="384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0" name="Shape 1170"/>
          <p:cNvGrpSpPr/>
          <p:nvPr/>
        </p:nvGrpSpPr>
        <p:grpSpPr>
          <a:xfrm>
            <a:off x="4710137" y="2069698"/>
            <a:ext cx="473464" cy="474835"/>
            <a:chOff x="2717350" y="1396014"/>
            <a:chExt cx="473464" cy="474835"/>
          </a:xfrm>
        </p:grpSpPr>
        <p:sp>
          <p:nvSpPr>
            <p:cNvPr id="1171" name="Shape 1171"/>
            <p:cNvSpPr/>
            <p:nvPr/>
          </p:nvSpPr>
          <p:spPr>
            <a:xfrm>
              <a:off x="2717350" y="1397450"/>
              <a:ext cx="473400" cy="473400"/>
            </a:xfrm>
            <a:prstGeom prst="ellipse">
              <a:avLst/>
            </a:prstGeom>
            <a:solidFill>
              <a:srgbClr val="98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72" name="Shape 11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17414" y="1396014"/>
              <a:ext cx="473399" cy="4733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73" name="Shape 1173"/>
          <p:cNvCxnSpPr>
            <a:stCxn id="1115" idx="2"/>
            <a:endCxn id="1172" idx="3"/>
          </p:cNvCxnSpPr>
          <p:nvPr/>
        </p:nvCxnSpPr>
        <p:spPr>
          <a:xfrm rot="5400000">
            <a:off x="5834101" y="1219151"/>
            <a:ext cx="436800" cy="1737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4" name="Shape 1174"/>
          <p:cNvCxnSpPr>
            <a:stCxn id="1172" idx="1"/>
            <a:endCxn id="1111" idx="0"/>
          </p:cNvCxnSpPr>
          <p:nvPr/>
        </p:nvCxnSpPr>
        <p:spPr>
          <a:xfrm flipH="1">
            <a:off x="3946102" y="2306398"/>
            <a:ext cx="764100" cy="548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5" name="Shape 1175"/>
          <p:cNvCxnSpPr>
            <a:stCxn id="1172" idx="1"/>
            <a:endCxn id="1110" idx="0"/>
          </p:cNvCxnSpPr>
          <p:nvPr/>
        </p:nvCxnSpPr>
        <p:spPr>
          <a:xfrm flipH="1">
            <a:off x="2041102" y="2306398"/>
            <a:ext cx="2669100" cy="548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6" name="Shape 1176"/>
          <p:cNvCxnSpPr>
            <a:stCxn id="1122" idx="6"/>
            <a:endCxn id="1172" idx="0"/>
          </p:cNvCxnSpPr>
          <p:nvPr/>
        </p:nvCxnSpPr>
        <p:spPr>
          <a:xfrm flipH="1" rot="10800000">
            <a:off x="108925" y="2069782"/>
            <a:ext cx="4838100" cy="1621200"/>
          </a:xfrm>
          <a:prstGeom prst="bentConnector4">
            <a:avLst>
              <a:gd fmla="val 23989" name="adj1"/>
              <a:gd fmla="val 114693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177" name="Shape 1177"/>
          <p:cNvGrpSpPr/>
          <p:nvPr/>
        </p:nvGrpSpPr>
        <p:grpSpPr>
          <a:xfrm>
            <a:off x="7588887" y="2193914"/>
            <a:ext cx="473464" cy="474835"/>
            <a:chOff x="2717350" y="1396014"/>
            <a:chExt cx="473464" cy="474835"/>
          </a:xfrm>
        </p:grpSpPr>
        <p:sp>
          <p:nvSpPr>
            <p:cNvPr id="1178" name="Shape 1178"/>
            <p:cNvSpPr/>
            <p:nvPr/>
          </p:nvSpPr>
          <p:spPr>
            <a:xfrm>
              <a:off x="2717350" y="1397450"/>
              <a:ext cx="473400" cy="473400"/>
            </a:xfrm>
            <a:prstGeom prst="ellipse">
              <a:avLst/>
            </a:prstGeom>
            <a:solidFill>
              <a:srgbClr val="98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16" name="Shape 1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17414" y="1396014"/>
              <a:ext cx="473399" cy="4733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79" name="Shape 1179"/>
          <p:cNvCxnSpPr>
            <a:stCxn id="1116" idx="2"/>
            <a:endCxn id="1113" idx="0"/>
          </p:cNvCxnSpPr>
          <p:nvPr/>
        </p:nvCxnSpPr>
        <p:spPr>
          <a:xfrm>
            <a:off x="7825651" y="2667314"/>
            <a:ext cx="6600" cy="18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0" name="Shape 1180"/>
          <p:cNvCxnSpPr>
            <a:stCxn id="1129" idx="6"/>
            <a:endCxn id="1116" idx="1"/>
          </p:cNvCxnSpPr>
          <p:nvPr/>
        </p:nvCxnSpPr>
        <p:spPr>
          <a:xfrm flipH="1" rot="10800000">
            <a:off x="5165285" y="2430507"/>
            <a:ext cx="2423700" cy="1932000"/>
          </a:xfrm>
          <a:prstGeom prst="bentConnector3">
            <a:avLst>
              <a:gd fmla="val 60071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/>
          <p:nvPr>
            <p:ph type="title"/>
          </p:nvPr>
        </p:nvSpPr>
        <p:spPr>
          <a:xfrm>
            <a:off x="1303800" y="598575"/>
            <a:ext cx="7030500" cy="5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Gated Recurrent Unit (GRU)</a:t>
            </a:r>
          </a:p>
        </p:txBody>
      </p:sp>
      <p:sp>
        <p:nvSpPr>
          <p:cNvPr id="1186" name="Shape 1186"/>
          <p:cNvSpPr/>
          <p:nvPr/>
        </p:nvSpPr>
        <p:spPr>
          <a:xfrm>
            <a:off x="200025" y="1347100"/>
            <a:ext cx="8862300" cy="37353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7" name="Shape 1187"/>
          <p:cNvSpPr txBox="1"/>
          <p:nvPr/>
        </p:nvSpPr>
        <p:spPr>
          <a:xfrm>
            <a:off x="6588575" y="440900"/>
            <a:ext cx="665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5251000" y="2321375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Reset </a:t>
            </a:r>
            <a:r>
              <a:rPr lang="en"/>
              <a:t>Gate</a:t>
            </a:r>
          </a:p>
        </p:txBody>
      </p:sp>
      <p:sp>
        <p:nvSpPr>
          <p:cNvPr id="1189" name="Shape 1189"/>
          <p:cNvSpPr txBox="1"/>
          <p:nvPr/>
        </p:nvSpPr>
        <p:spPr>
          <a:xfrm>
            <a:off x="1876500" y="2321375"/>
            <a:ext cx="13797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Update</a:t>
            </a:r>
            <a:r>
              <a:rPr lang="en"/>
              <a:t> Gate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6320494" y="3656239"/>
            <a:ext cx="1200300" cy="236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Block Input</a:t>
            </a:r>
          </a:p>
        </p:txBody>
      </p:sp>
      <p:sp>
        <p:nvSpPr>
          <p:cNvPr id="1191" name="Shape 1191"/>
          <p:cNvSpPr txBox="1"/>
          <p:nvPr/>
        </p:nvSpPr>
        <p:spPr>
          <a:xfrm>
            <a:off x="108850" y="1492700"/>
            <a:ext cx="1511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Recurrent</a:t>
            </a:r>
            <a:r>
              <a:rPr lang="en"/>
              <a:t> State</a:t>
            </a:r>
          </a:p>
        </p:txBody>
      </p:sp>
      <p:grpSp>
        <p:nvGrpSpPr>
          <p:cNvPr id="1192" name="Shape 1192"/>
          <p:cNvGrpSpPr/>
          <p:nvPr/>
        </p:nvGrpSpPr>
        <p:grpSpPr>
          <a:xfrm>
            <a:off x="5589850" y="2997650"/>
            <a:ext cx="522600" cy="473400"/>
            <a:chOff x="1628775" y="2865675"/>
            <a:chExt cx="522600" cy="473400"/>
          </a:xfrm>
        </p:grpSpPr>
        <p:sp>
          <p:nvSpPr>
            <p:cNvPr id="1193" name="Shape 1193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95" name="Shape 1195"/>
          <p:cNvSpPr/>
          <p:nvPr/>
        </p:nvSpPr>
        <p:spPr>
          <a:xfrm>
            <a:off x="40825" y="36480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96" name="Shape 1196"/>
          <p:cNvCxnSpPr>
            <a:stCxn id="1188" idx="2"/>
            <a:endCxn id="1193" idx="0"/>
          </p:cNvCxnSpPr>
          <p:nvPr/>
        </p:nvCxnSpPr>
        <p:spPr>
          <a:xfrm>
            <a:off x="5851150" y="2558075"/>
            <a:ext cx="0" cy="43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7" name="Shape 1197"/>
          <p:cNvCxnSpPr>
            <a:stCxn id="1198" idx="6"/>
            <a:endCxn id="1199" idx="1"/>
          </p:cNvCxnSpPr>
          <p:nvPr/>
        </p:nvCxnSpPr>
        <p:spPr>
          <a:xfrm>
            <a:off x="123925" y="1709500"/>
            <a:ext cx="3585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200" name="Shape 1200"/>
          <p:cNvGrpSpPr/>
          <p:nvPr/>
        </p:nvGrpSpPr>
        <p:grpSpPr>
          <a:xfrm>
            <a:off x="4895839" y="4581641"/>
            <a:ext cx="522600" cy="473407"/>
            <a:chOff x="4642685" y="2754200"/>
            <a:chExt cx="522600" cy="473407"/>
          </a:xfrm>
        </p:grpSpPr>
        <p:sp>
          <p:nvSpPr>
            <p:cNvPr id="1201" name="Shape 1201"/>
            <p:cNvSpPr/>
            <p:nvPr/>
          </p:nvSpPr>
          <p:spPr>
            <a:xfrm>
              <a:off x="4642685" y="2754207"/>
              <a:ext cx="522600" cy="473400"/>
            </a:xfrm>
            <a:prstGeom prst="ellipse">
              <a:avLst/>
            </a:prstGeom>
            <a:solidFill>
              <a:srgbClr val="FF00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4691725" y="2754200"/>
              <a:ext cx="424500" cy="473400"/>
            </a:xfrm>
            <a:prstGeom prst="mathPlus">
              <a:avLst>
                <a:gd fmla="val 20541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Shape 1203"/>
          <p:cNvGrpSpPr/>
          <p:nvPr/>
        </p:nvGrpSpPr>
        <p:grpSpPr>
          <a:xfrm>
            <a:off x="4895850" y="3903214"/>
            <a:ext cx="522600" cy="473400"/>
            <a:chOff x="1628775" y="2865675"/>
            <a:chExt cx="522600" cy="473400"/>
          </a:xfrm>
        </p:grpSpPr>
        <p:sp>
          <p:nvSpPr>
            <p:cNvPr id="1204" name="Shape 1204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Shape 1206"/>
          <p:cNvGrpSpPr/>
          <p:nvPr/>
        </p:nvGrpSpPr>
        <p:grpSpPr>
          <a:xfrm>
            <a:off x="5722556" y="2494770"/>
            <a:ext cx="257175" cy="253214"/>
            <a:chOff x="1065475" y="3649425"/>
            <a:chExt cx="1371600" cy="1183800"/>
          </a:xfrm>
        </p:grpSpPr>
        <p:sp>
          <p:nvSpPr>
            <p:cNvPr id="1207" name="Shape 1207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208" name="Shape 12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9" name="Shape 1209"/>
          <p:cNvSpPr/>
          <p:nvPr/>
        </p:nvSpPr>
        <p:spPr>
          <a:xfrm>
            <a:off x="40825" y="1590682"/>
            <a:ext cx="6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10" name="Shape 1210"/>
          <p:cNvGrpSpPr/>
          <p:nvPr/>
        </p:nvGrpSpPr>
        <p:grpSpPr>
          <a:xfrm>
            <a:off x="3709400" y="1472660"/>
            <a:ext cx="473464" cy="474835"/>
            <a:chOff x="2717350" y="1396014"/>
            <a:chExt cx="473464" cy="474835"/>
          </a:xfrm>
        </p:grpSpPr>
        <p:sp>
          <p:nvSpPr>
            <p:cNvPr id="1211" name="Shape 1211"/>
            <p:cNvSpPr/>
            <p:nvPr/>
          </p:nvSpPr>
          <p:spPr>
            <a:xfrm>
              <a:off x="2717350" y="1397450"/>
              <a:ext cx="473400" cy="473400"/>
            </a:xfrm>
            <a:prstGeom prst="ellipse">
              <a:avLst/>
            </a:prstGeom>
            <a:solidFill>
              <a:srgbClr val="98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99" name="Shape 11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17414" y="1396014"/>
              <a:ext cx="473399" cy="4733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12" name="Shape 1212"/>
          <p:cNvCxnSpPr>
            <a:stCxn id="1187" idx="2"/>
            <a:endCxn id="1199" idx="3"/>
          </p:cNvCxnSpPr>
          <p:nvPr/>
        </p:nvCxnSpPr>
        <p:spPr>
          <a:xfrm rot="5400000">
            <a:off x="5064875" y="-147100"/>
            <a:ext cx="974400" cy="2738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8" name="Shape 1198"/>
          <p:cNvSpPr/>
          <p:nvPr/>
        </p:nvSpPr>
        <p:spPr>
          <a:xfrm>
            <a:off x="25825" y="1666600"/>
            <a:ext cx="9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13" name="Shape 1213"/>
          <p:cNvCxnSpPr>
            <a:stCxn id="1198" idx="6"/>
            <a:endCxn id="1193" idx="2"/>
          </p:cNvCxnSpPr>
          <p:nvPr/>
        </p:nvCxnSpPr>
        <p:spPr>
          <a:xfrm>
            <a:off x="123925" y="1709500"/>
            <a:ext cx="5466000" cy="1524900"/>
          </a:xfrm>
          <a:prstGeom prst="bentConnector3">
            <a:avLst>
              <a:gd fmla="val 1005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214" name="Shape 1214"/>
          <p:cNvGrpSpPr/>
          <p:nvPr/>
        </p:nvGrpSpPr>
        <p:grpSpPr>
          <a:xfrm>
            <a:off x="6684544" y="2996935"/>
            <a:ext cx="473464" cy="474835"/>
            <a:chOff x="2717350" y="1396014"/>
            <a:chExt cx="473464" cy="474835"/>
          </a:xfrm>
        </p:grpSpPr>
        <p:sp>
          <p:nvSpPr>
            <p:cNvPr id="1215" name="Shape 1215"/>
            <p:cNvSpPr/>
            <p:nvPr/>
          </p:nvSpPr>
          <p:spPr>
            <a:xfrm>
              <a:off x="2717350" y="1397450"/>
              <a:ext cx="473400" cy="473400"/>
            </a:xfrm>
            <a:prstGeom prst="ellipse">
              <a:avLst/>
            </a:prstGeom>
            <a:solidFill>
              <a:srgbClr val="98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216" name="Shape 12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17414" y="1396014"/>
              <a:ext cx="473399" cy="4733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17" name="Shape 1217"/>
          <p:cNvCxnSpPr>
            <a:stCxn id="1193" idx="6"/>
            <a:endCxn id="1216" idx="1"/>
          </p:cNvCxnSpPr>
          <p:nvPr/>
        </p:nvCxnSpPr>
        <p:spPr>
          <a:xfrm flipH="1" rot="10800000">
            <a:off x="6112450" y="3233750"/>
            <a:ext cx="5721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8" name="Shape 1218"/>
          <p:cNvCxnSpPr>
            <a:stCxn id="1216" idx="2"/>
            <a:endCxn id="1190" idx="0"/>
          </p:cNvCxnSpPr>
          <p:nvPr/>
        </p:nvCxnSpPr>
        <p:spPr>
          <a:xfrm flipH="1">
            <a:off x="6920709" y="3470335"/>
            <a:ext cx="600" cy="18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9" name="Shape 1219"/>
          <p:cNvCxnSpPr>
            <a:stCxn id="1199" idx="2"/>
            <a:endCxn id="1189" idx="0"/>
          </p:cNvCxnSpPr>
          <p:nvPr/>
        </p:nvCxnSpPr>
        <p:spPr>
          <a:xfrm rot="5400000">
            <a:off x="3068664" y="1443860"/>
            <a:ext cx="375300" cy="13797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20" name="Shape 1220"/>
          <p:cNvCxnSpPr>
            <a:stCxn id="1204" idx="4"/>
            <a:endCxn id="1201" idx="0"/>
          </p:cNvCxnSpPr>
          <p:nvPr/>
        </p:nvCxnSpPr>
        <p:spPr>
          <a:xfrm>
            <a:off x="5157150" y="4376614"/>
            <a:ext cx="0" cy="20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21" name="Shape 1221"/>
          <p:cNvCxnSpPr>
            <a:stCxn id="1187" idx="2"/>
            <a:endCxn id="1216" idx="0"/>
          </p:cNvCxnSpPr>
          <p:nvPr/>
        </p:nvCxnSpPr>
        <p:spPr>
          <a:xfrm>
            <a:off x="6921275" y="734900"/>
            <a:ext cx="0" cy="226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22" name="Shape 1222"/>
          <p:cNvCxnSpPr>
            <a:stCxn id="1199" idx="2"/>
            <a:endCxn id="1188" idx="0"/>
          </p:cNvCxnSpPr>
          <p:nvPr/>
        </p:nvCxnSpPr>
        <p:spPr>
          <a:xfrm flipH="1" rot="-5400000">
            <a:off x="4711014" y="1181210"/>
            <a:ext cx="375300" cy="19050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223" name="Shape 1223"/>
          <p:cNvGrpSpPr/>
          <p:nvPr/>
        </p:nvGrpSpPr>
        <p:grpSpPr>
          <a:xfrm>
            <a:off x="2192782" y="3892939"/>
            <a:ext cx="730800" cy="473400"/>
            <a:chOff x="1255946" y="3953564"/>
            <a:chExt cx="730800" cy="473400"/>
          </a:xfrm>
        </p:grpSpPr>
        <p:sp>
          <p:nvSpPr>
            <p:cNvPr id="1224" name="Shape 1224"/>
            <p:cNvSpPr/>
            <p:nvPr/>
          </p:nvSpPr>
          <p:spPr>
            <a:xfrm>
              <a:off x="1366175" y="3953564"/>
              <a:ext cx="522600" cy="473400"/>
            </a:xfrm>
            <a:prstGeom prst="ellipse">
              <a:avLst/>
            </a:prstGeom>
            <a:solidFill>
              <a:srgbClr val="FF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5" name="Shape 1225"/>
            <p:cNvSpPr txBox="1"/>
            <p:nvPr/>
          </p:nvSpPr>
          <p:spPr>
            <a:xfrm>
              <a:off x="1255946" y="4033157"/>
              <a:ext cx="7308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n" sz="3600"/>
                <a:t>1-</a:t>
              </a:r>
            </a:p>
          </p:txBody>
        </p:sp>
      </p:grpSp>
      <p:grpSp>
        <p:nvGrpSpPr>
          <p:cNvPr id="1226" name="Shape 1226"/>
          <p:cNvGrpSpPr/>
          <p:nvPr/>
        </p:nvGrpSpPr>
        <p:grpSpPr>
          <a:xfrm>
            <a:off x="2305050" y="4581639"/>
            <a:ext cx="522600" cy="473400"/>
            <a:chOff x="1628775" y="2865675"/>
            <a:chExt cx="522600" cy="473400"/>
          </a:xfrm>
        </p:grpSpPr>
        <p:sp>
          <p:nvSpPr>
            <p:cNvPr id="1227" name="Shape 1227"/>
            <p:cNvSpPr/>
            <p:nvPr/>
          </p:nvSpPr>
          <p:spPr>
            <a:xfrm>
              <a:off x="1628775" y="2865675"/>
              <a:ext cx="522600" cy="473400"/>
            </a:xfrm>
            <a:prstGeom prst="ellipse">
              <a:avLst/>
            </a:prstGeom>
            <a:solidFill>
              <a:srgbClr val="00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665664" y="2865675"/>
              <a:ext cx="465300" cy="473400"/>
            </a:xfrm>
            <a:prstGeom prst="mathMultiply">
              <a:avLst>
                <a:gd fmla="val 18423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29" name="Shape 1229"/>
          <p:cNvCxnSpPr>
            <a:stCxn id="1224" idx="4"/>
            <a:endCxn id="1227" idx="0"/>
          </p:cNvCxnSpPr>
          <p:nvPr/>
        </p:nvCxnSpPr>
        <p:spPr>
          <a:xfrm>
            <a:off x="2564310" y="4366339"/>
            <a:ext cx="2100" cy="21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0" name="Shape 1230"/>
          <p:cNvCxnSpPr>
            <a:stCxn id="1189" idx="2"/>
            <a:endCxn id="1224" idx="0"/>
          </p:cNvCxnSpPr>
          <p:nvPr/>
        </p:nvCxnSpPr>
        <p:spPr>
          <a:xfrm flipH="1">
            <a:off x="2564250" y="2558075"/>
            <a:ext cx="2100" cy="133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1" name="Shape 1231"/>
          <p:cNvCxnSpPr>
            <a:stCxn id="1189" idx="2"/>
            <a:endCxn id="1204" idx="0"/>
          </p:cNvCxnSpPr>
          <p:nvPr/>
        </p:nvCxnSpPr>
        <p:spPr>
          <a:xfrm flipH="1" rot="-5400000">
            <a:off x="3189150" y="1935275"/>
            <a:ext cx="1345200" cy="25908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2" name="Shape 1232"/>
          <p:cNvCxnSpPr>
            <a:stCxn id="1198" idx="6"/>
            <a:endCxn id="1227" idx="2"/>
          </p:cNvCxnSpPr>
          <p:nvPr/>
        </p:nvCxnSpPr>
        <p:spPr>
          <a:xfrm>
            <a:off x="123925" y="1709500"/>
            <a:ext cx="2181000" cy="3108900"/>
          </a:xfrm>
          <a:prstGeom prst="bentConnector3">
            <a:avLst>
              <a:gd fmla="val 2501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3" name="Shape 1233"/>
          <p:cNvCxnSpPr>
            <a:stCxn id="1227" idx="6"/>
            <a:endCxn id="1201" idx="2"/>
          </p:cNvCxnSpPr>
          <p:nvPr/>
        </p:nvCxnSpPr>
        <p:spPr>
          <a:xfrm>
            <a:off x="2827650" y="4818339"/>
            <a:ext cx="2068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4" name="Shape 1234"/>
          <p:cNvCxnSpPr>
            <a:stCxn id="1190" idx="2"/>
            <a:endCxn id="1204" idx="6"/>
          </p:cNvCxnSpPr>
          <p:nvPr/>
        </p:nvCxnSpPr>
        <p:spPr>
          <a:xfrm rot="5400000">
            <a:off x="6046144" y="3265339"/>
            <a:ext cx="246900" cy="1502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235" name="Shape 1235"/>
          <p:cNvGrpSpPr/>
          <p:nvPr/>
        </p:nvGrpSpPr>
        <p:grpSpPr>
          <a:xfrm>
            <a:off x="6792088" y="3800373"/>
            <a:ext cx="257127" cy="253223"/>
            <a:chOff x="1167500" y="3837225"/>
            <a:chExt cx="1041000" cy="955200"/>
          </a:xfrm>
        </p:grpSpPr>
        <p:sp>
          <p:nvSpPr>
            <p:cNvPr id="1236" name="Shape 1236"/>
            <p:cNvSpPr/>
            <p:nvPr/>
          </p:nvSpPr>
          <p:spPr>
            <a:xfrm>
              <a:off x="1167500" y="3837225"/>
              <a:ext cx="1041000" cy="955200"/>
            </a:xfrm>
            <a:prstGeom prst="diamond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237" name="Shape 12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9349" y="4112824"/>
              <a:ext cx="634100" cy="384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8" name="Shape 1238"/>
          <p:cNvGrpSpPr/>
          <p:nvPr/>
        </p:nvGrpSpPr>
        <p:grpSpPr>
          <a:xfrm>
            <a:off x="2437756" y="2494770"/>
            <a:ext cx="257175" cy="253214"/>
            <a:chOff x="1065475" y="3649425"/>
            <a:chExt cx="1371600" cy="1183800"/>
          </a:xfrm>
        </p:grpSpPr>
        <p:sp>
          <p:nvSpPr>
            <p:cNvPr id="1239" name="Shape 1239"/>
            <p:cNvSpPr/>
            <p:nvPr/>
          </p:nvSpPr>
          <p:spPr>
            <a:xfrm>
              <a:off x="1065475" y="3649425"/>
              <a:ext cx="1371600" cy="1183800"/>
            </a:xfrm>
            <a:prstGeom prst="diamon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240" name="Shape 12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2428" y="3984375"/>
              <a:ext cx="763649" cy="50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1" name="Shape 1241"/>
          <p:cNvSpPr/>
          <p:nvPr/>
        </p:nvSpPr>
        <p:spPr>
          <a:xfrm>
            <a:off x="7353275" y="5117375"/>
            <a:ext cx="9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42" name="Shape 1242"/>
          <p:cNvCxnSpPr>
            <a:stCxn id="1201" idx="6"/>
            <a:endCxn id="1241" idx="0"/>
          </p:cNvCxnSpPr>
          <p:nvPr/>
        </p:nvCxnSpPr>
        <p:spPr>
          <a:xfrm>
            <a:off x="5418439" y="4818348"/>
            <a:ext cx="1983900" cy="299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3" name="Shape 1243"/>
          <p:cNvSpPr/>
          <p:nvPr/>
        </p:nvSpPr>
        <p:spPr>
          <a:xfrm>
            <a:off x="9062325" y="4775450"/>
            <a:ext cx="98100" cy="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44" name="Shape 1244"/>
          <p:cNvCxnSpPr>
            <a:stCxn id="1201" idx="6"/>
            <a:endCxn id="1243" idx="2"/>
          </p:cNvCxnSpPr>
          <p:nvPr/>
        </p:nvCxnSpPr>
        <p:spPr>
          <a:xfrm>
            <a:off x="5418439" y="4818348"/>
            <a:ext cx="364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5" name="Shape 1245"/>
          <p:cNvSpPr txBox="1"/>
          <p:nvPr/>
        </p:nvSpPr>
        <p:spPr>
          <a:xfrm>
            <a:off x="7520800" y="4581650"/>
            <a:ext cx="1511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Recurrent State</a:t>
            </a:r>
          </a:p>
        </p:txBody>
      </p:sp>
      <p:sp>
        <p:nvSpPr>
          <p:cNvPr id="1246" name="Shape 1246"/>
          <p:cNvSpPr txBox="1"/>
          <p:nvPr/>
        </p:nvSpPr>
        <p:spPr>
          <a:xfrm>
            <a:off x="6704246" y="4788353"/>
            <a:ext cx="8151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Code (PyTorch)</a:t>
            </a:r>
          </a:p>
        </p:txBody>
      </p:sp>
      <p:pic>
        <p:nvPicPr>
          <p:cNvPr id="1252" name="Shape 1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500" y="1395125"/>
            <a:ext cx="4927107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Code (PyTorch)</a:t>
            </a:r>
          </a:p>
        </p:txBody>
      </p:sp>
      <p:pic>
        <p:nvPicPr>
          <p:cNvPr id="1258" name="Shape 1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699" y="1301225"/>
            <a:ext cx="6032700" cy="11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Shape 1259"/>
          <p:cNvSpPr txBox="1"/>
          <p:nvPr/>
        </p:nvSpPr>
        <p:spPr>
          <a:xfrm>
            <a:off x="2182575" y="2796275"/>
            <a:ext cx="6696000" cy="21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1  0  0  0  1  0  1  0  0  0  0  0  0  0  1  0  0  0  1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2  6  1  8  4  0  3  6  8  2  5  3  1  6  2  7  4  8  5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2  2  2  2  4  4  3  3  3  3  3  3  3  3  2  2  2  2  5</a:t>
            </a:r>
          </a:p>
        </p:txBody>
      </p:sp>
      <p:sp>
        <p:nvSpPr>
          <p:cNvPr id="1260" name="Shape 1260"/>
          <p:cNvSpPr txBox="1"/>
          <p:nvPr/>
        </p:nvSpPr>
        <p:spPr>
          <a:xfrm>
            <a:off x="657225" y="3080650"/>
            <a:ext cx="1428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 sz="3000"/>
              <a:t>Input:</a:t>
            </a:r>
          </a:p>
        </p:txBody>
      </p:sp>
      <p:sp>
        <p:nvSpPr>
          <p:cNvPr id="1261" name="Shape 1261"/>
          <p:cNvSpPr txBox="1"/>
          <p:nvPr/>
        </p:nvSpPr>
        <p:spPr>
          <a:xfrm>
            <a:off x="559250" y="3995050"/>
            <a:ext cx="1527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000"/>
              <a:t>Target</a:t>
            </a:r>
            <a:r>
              <a:rPr b="1" lang="en" sz="3000"/>
              <a:t>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Code (PyTorch)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37" y="1746200"/>
            <a:ext cx="663892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Definition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What is a recurrent neural network?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i="1" lang="en" sz="2400"/>
              <a:t>A recurrent neural network is a network that is recurrent!</a:t>
            </a:r>
          </a:p>
        </p:txBody>
      </p:sp>
      <p:sp>
        <p:nvSpPr>
          <p:cNvPr id="291" name="Shape 291"/>
          <p:cNvSpPr txBox="1"/>
          <p:nvPr/>
        </p:nvSpPr>
        <p:spPr>
          <a:xfrm rot="5400000">
            <a:off x="3029250" y="3720450"/>
            <a:ext cx="7047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6000"/>
              <a:t>:)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LSTM Example -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Detecting &amp; Tracking Water</a:t>
            </a:r>
          </a:p>
        </p:txBody>
      </p:sp>
      <p:pic>
        <p:nvPicPr>
          <p:cNvPr id="1273" name="Shape 1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275" y="1844175"/>
            <a:ext cx="1762124" cy="13389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74" name="Shape 1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199" y="1844175"/>
            <a:ext cx="1992639" cy="13797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75" name="Shape 1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9869" y="3429425"/>
            <a:ext cx="1951297" cy="1379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76" name="Shape 1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7199" y="3429425"/>
            <a:ext cx="1762124" cy="133546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LSTM Example </a:t>
            </a:r>
            <a:r>
              <a:rPr lang="en"/>
              <a:t>-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Detecting &amp; Tracking Water</a:t>
            </a:r>
          </a:p>
        </p:txBody>
      </p:sp>
      <p:pic>
        <p:nvPicPr>
          <p:cNvPr id="1282" name="Shape 1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301" y="1638675"/>
            <a:ext cx="5868749" cy="10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Shape 1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375" y="3047100"/>
            <a:ext cx="6003775" cy="178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 title="Towards Learning to Perceive and Reason About Liquids">
            <a:hlinkClick r:id="rId3"/>
          </p:cNvPr>
          <p:cNvSpPr/>
          <p:nvPr/>
        </p:nvSpPr>
        <p:spPr>
          <a:xfrm>
            <a:off x="149725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RE3 - Tracking Arbitrary Objects</a:t>
            </a:r>
          </a:p>
        </p:txBody>
      </p:sp>
      <p:pic>
        <p:nvPicPr>
          <p:cNvPr id="1294" name="Shape 1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8839200" cy="3142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Shape 129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RE3 - Tracking Arbitrary Objects</a:t>
            </a:r>
          </a:p>
        </p:txBody>
      </p:sp>
      <p:pic>
        <p:nvPicPr>
          <p:cNvPr id="1300" name="Shape 1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62" y="1264049"/>
            <a:ext cx="6619876" cy="370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RE3 - Tracking Arbitrary Objects</a:t>
            </a:r>
          </a:p>
        </p:txBody>
      </p:sp>
      <p:sp>
        <p:nvSpPr>
          <p:cNvPr id="1306" name="Shape 1306" title="Re3_video.mp4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Links</a:t>
            </a:r>
          </a:p>
        </p:txBody>
      </p:sp>
      <p:sp>
        <p:nvSpPr>
          <p:cNvPr id="1312" name="Shape 131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Papers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LSTM: A Search Space Odyssey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Learning Phrase Representations using RNN Encoder–Decoder for Statistical Machine Translation</a:t>
            </a:r>
            <a:r>
              <a:rPr lang="en"/>
              <a:t> (GRU)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Re3: Real-Time Recurrent Regression Networks for Object Tracking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6"/>
              </a:rPr>
              <a:t>Perceiving and Reasoning About Liquids Using Fully Convolutional Neural Networks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Explanations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7"/>
              </a:rPr>
              <a:t>WildML - GRU/LSTM RNNs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8"/>
              </a:rPr>
              <a:t>Colah’s Blog - Undestanding LSTM Networks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RE3 - Tracking Arbitrary Objects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2196200" y="2094150"/>
            <a:ext cx="44331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7200"/>
              <a:t>DEMO!!!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Definition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is a recurrent neural network?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i="1" lang="en" sz="2400"/>
              <a:t>A network designed to be called multiple times in sequence, i.e., not a DAG.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Definition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729450" y="2078875"/>
            <a:ext cx="7688700" cy="53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is a recurrent neural network?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705475" y="3420450"/>
            <a:ext cx="10536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Magic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747750" y="3523050"/>
            <a:ext cx="602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2957550" y="3523050"/>
            <a:ext cx="7455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</a:t>
            </a:r>
          </a:p>
        </p:txBody>
      </p:sp>
      <p:cxnSp>
        <p:nvCxnSpPr>
          <p:cNvPr id="307" name="Shape 307"/>
          <p:cNvCxnSpPr>
            <a:stCxn id="305" idx="3"/>
            <a:endCxn id="304" idx="1"/>
          </p:cNvCxnSpPr>
          <p:nvPr/>
        </p:nvCxnSpPr>
        <p:spPr>
          <a:xfrm>
            <a:off x="1349850" y="3700950"/>
            <a:ext cx="35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8" name="Shape 308"/>
          <p:cNvCxnSpPr>
            <a:stCxn id="304" idx="3"/>
            <a:endCxn id="306" idx="1"/>
          </p:cNvCxnSpPr>
          <p:nvPr/>
        </p:nvCxnSpPr>
        <p:spPr>
          <a:xfrm>
            <a:off x="2759075" y="3700950"/>
            <a:ext cx="19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9" name="Shape 309"/>
          <p:cNvSpPr txBox="1"/>
          <p:nvPr/>
        </p:nvSpPr>
        <p:spPr>
          <a:xfrm>
            <a:off x="907550" y="2845825"/>
            <a:ext cx="2709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/>
              <a:t>Normal NN (DAG):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Definition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729450" y="2078875"/>
            <a:ext cx="7688700" cy="53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is a recurrent neural network?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05475" y="3420450"/>
            <a:ext cx="10536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Magic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747750" y="3523050"/>
            <a:ext cx="602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2957550" y="3523050"/>
            <a:ext cx="7455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</a:t>
            </a:r>
          </a:p>
        </p:txBody>
      </p:sp>
      <p:cxnSp>
        <p:nvCxnSpPr>
          <p:cNvPr id="319" name="Shape 319"/>
          <p:cNvCxnSpPr>
            <a:stCxn id="317" idx="3"/>
            <a:endCxn id="316" idx="1"/>
          </p:cNvCxnSpPr>
          <p:nvPr/>
        </p:nvCxnSpPr>
        <p:spPr>
          <a:xfrm>
            <a:off x="1349850" y="3700950"/>
            <a:ext cx="35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0" name="Shape 320"/>
          <p:cNvCxnSpPr>
            <a:stCxn id="316" idx="3"/>
            <a:endCxn id="318" idx="1"/>
          </p:cNvCxnSpPr>
          <p:nvPr/>
        </p:nvCxnSpPr>
        <p:spPr>
          <a:xfrm>
            <a:off x="2759075" y="3700950"/>
            <a:ext cx="19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1" name="Shape 321"/>
          <p:cNvSpPr txBox="1"/>
          <p:nvPr/>
        </p:nvSpPr>
        <p:spPr>
          <a:xfrm>
            <a:off x="907550" y="2845825"/>
            <a:ext cx="2709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/>
              <a:t>Normal NN (DAG):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6582275" y="3420450"/>
            <a:ext cx="1053600" cy="561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Magic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472150" y="3523050"/>
            <a:ext cx="602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8062950" y="3523050"/>
            <a:ext cx="7455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</a:t>
            </a:r>
          </a:p>
        </p:txBody>
      </p:sp>
      <p:cxnSp>
        <p:nvCxnSpPr>
          <p:cNvPr id="325" name="Shape 325"/>
          <p:cNvCxnSpPr>
            <a:stCxn id="323" idx="3"/>
            <a:endCxn id="322" idx="1"/>
          </p:cNvCxnSpPr>
          <p:nvPr/>
        </p:nvCxnSpPr>
        <p:spPr>
          <a:xfrm>
            <a:off x="6074250" y="3700950"/>
            <a:ext cx="5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6" name="Shape 326"/>
          <p:cNvCxnSpPr>
            <a:stCxn id="322" idx="3"/>
            <a:endCxn id="324" idx="1"/>
          </p:cNvCxnSpPr>
          <p:nvPr/>
        </p:nvCxnSpPr>
        <p:spPr>
          <a:xfrm>
            <a:off x="7635875" y="3700950"/>
            <a:ext cx="42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7" name="Shape 327"/>
          <p:cNvSpPr txBox="1"/>
          <p:nvPr/>
        </p:nvSpPr>
        <p:spPr>
          <a:xfrm>
            <a:off x="5784350" y="2845825"/>
            <a:ext cx="2709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/>
              <a:t>Recurrent NN (not a DAG):</a:t>
            </a:r>
          </a:p>
        </p:txBody>
      </p:sp>
      <p:cxnSp>
        <p:nvCxnSpPr>
          <p:cNvPr id="328" name="Shape 328"/>
          <p:cNvCxnSpPr/>
          <p:nvPr/>
        </p:nvCxnSpPr>
        <p:spPr>
          <a:xfrm>
            <a:off x="7825975" y="3703200"/>
            <a:ext cx="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9" name="Shape 329"/>
          <p:cNvCxnSpPr/>
          <p:nvPr/>
        </p:nvCxnSpPr>
        <p:spPr>
          <a:xfrm rot="10800000">
            <a:off x="6366550" y="4109225"/>
            <a:ext cx="14640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0" name="Shape 330"/>
          <p:cNvCxnSpPr/>
          <p:nvPr/>
        </p:nvCxnSpPr>
        <p:spPr>
          <a:xfrm rot="10800000">
            <a:off x="6380400" y="3707750"/>
            <a:ext cx="9000" cy="4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1" name="Shape 331"/>
          <p:cNvSpPr txBox="1"/>
          <p:nvPr/>
        </p:nvSpPr>
        <p:spPr>
          <a:xfrm>
            <a:off x="6663025" y="4025100"/>
            <a:ext cx="13044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Recurrence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Types of RNNs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Timeseries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Data recurrent networks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E.g. Equilibrium nets: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https://arxiv.org/abs/1602.05179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RNNs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Timeseries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Data recurrent networks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E.g. Equilibrium nets: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https://arxiv.org/abs/1602.05179</a:t>
            </a:r>
          </a:p>
        </p:txBody>
      </p:sp>
      <p:sp>
        <p:nvSpPr>
          <p:cNvPr id="344" name="Shape 344"/>
          <p:cNvSpPr/>
          <p:nvPr/>
        </p:nvSpPr>
        <p:spPr>
          <a:xfrm>
            <a:off x="1222250" y="1833350"/>
            <a:ext cx="2635500" cy="930300"/>
          </a:xfrm>
          <a:prstGeom prst="ellipse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4125" y="3498998"/>
            <a:ext cx="594750" cy="8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116" y="3405898"/>
            <a:ext cx="594750" cy="8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100" y="3376623"/>
            <a:ext cx="594750" cy="8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50" y="3432093"/>
            <a:ext cx="752400" cy="112858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Find Bilbo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5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20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10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000" y="2154500"/>
            <a:ext cx="1694625" cy="22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/>
          <p:nvPr/>
        </p:nvSpPr>
        <p:spPr>
          <a:xfrm>
            <a:off x="2964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6586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47922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7002050" y="2038600"/>
            <a:ext cx="1929000" cy="23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